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7326" r:id="rId5"/>
    <p:sldId id="7329" r:id="rId6"/>
    <p:sldId id="7354" r:id="rId7"/>
    <p:sldId id="7355" r:id="rId8"/>
    <p:sldId id="7332" r:id="rId9"/>
    <p:sldId id="7333" r:id="rId10"/>
    <p:sldId id="7334" r:id="rId11"/>
    <p:sldId id="7335" r:id="rId12"/>
    <p:sldId id="7336" r:id="rId13"/>
    <p:sldId id="7358" r:id="rId14"/>
    <p:sldId id="7356" r:id="rId15"/>
    <p:sldId id="7337" r:id="rId16"/>
    <p:sldId id="7374" r:id="rId17"/>
    <p:sldId id="7346" r:id="rId18"/>
    <p:sldId id="7375" r:id="rId19"/>
    <p:sldId id="7340" r:id="rId20"/>
    <p:sldId id="7385" r:id="rId21"/>
    <p:sldId id="7342" r:id="rId22"/>
    <p:sldId id="7343" r:id="rId23"/>
    <p:sldId id="7344" r:id="rId24"/>
    <p:sldId id="7357" r:id="rId25"/>
    <p:sldId id="7345" r:id="rId26"/>
    <p:sldId id="735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沐晗" initials="林" lastIdx="3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36699"/>
    <a:srgbClr val="003399"/>
    <a:srgbClr val="FFB13F"/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704" autoAdjust="0"/>
  </p:normalViewPr>
  <p:slideViewPr>
    <p:cSldViewPr snapToGrid="0">
      <p:cViewPr varScale="1">
        <p:scale>
          <a:sx n="87" d="100"/>
          <a:sy n="87" d="100"/>
        </p:scale>
        <p:origin x="475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BA55D-93C1-4BEE-9CCB-919D51AEC9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28010-74B6-478A-8E21-00EB4B9C6C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28010-74B6-478A-8E21-00EB4B9C6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F944-99F2-4AD0-A929-83833E9D27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Federal</a:t>
            </a:r>
            <a:r>
              <a:rPr lang="en-US" altLang="zh-CN" baseline="0" dirty="0"/>
              <a:t> highway administration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23B77-5CD5-4374-8195-E9BFB9D0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C4E2B-AE52-4885-900A-B238595A8B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1.wdp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www.douban.com/" TargetMode="External"/><Relationship Id="rId1" Type="http://schemas.openxmlformats.org/officeDocument/2006/relationships/hyperlink" Target="https://github.com/weizhixiaoyi/DouBan-Spider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file:///C:\Users\&#26519;&#27792;&#26199;\AppData\Local\Temp\wps\INetCache\b2fdea1f233b9c9786e9b068c1e6651f" TargetMode="External"/><Relationship Id="rId7" Type="http://schemas.openxmlformats.org/officeDocument/2006/relationships/image" Target="../media/image21.jpeg"/><Relationship Id="rId6" Type="http://schemas.openxmlformats.org/officeDocument/2006/relationships/image" Target="file:///C:\Users\&#26519;&#27792;&#26199;\AppData\Local\Temp\wps\INetCache\f50d7db6ba486dbf2844f41e82fdb43a" TargetMode="External"/><Relationship Id="rId5" Type="http://schemas.openxmlformats.org/officeDocument/2006/relationships/image" Target="../media/image20.jpeg"/><Relationship Id="rId4" Type="http://schemas.openxmlformats.org/officeDocument/2006/relationships/image" Target="file:///C:\Users\&#26519;&#27792;&#26199;\AppData\Local\Temp\wps\INetCache\92401ff177c5af1a67f2c576286d27aa" TargetMode="External"/><Relationship Id="rId3" Type="http://schemas.openxmlformats.org/officeDocument/2006/relationships/image" Target="../media/image19.png"/><Relationship Id="rId2" Type="http://schemas.openxmlformats.org/officeDocument/2006/relationships/image" Target="file:///C:\Users\&#26519;&#27792;&#26199;\AppData\Local\Temp\wps\INetCache\f41fbe89084be3a2661845dec1a3dd07" TargetMode="Externa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image" Target="file:///C:\Users\&#26519;&#27792;&#26199;\AppData\Local\Temp\wps\INetCache\44903a0de3e53db30b2d1095af0f452f" TargetMode="External"/><Relationship Id="rId11" Type="http://schemas.openxmlformats.org/officeDocument/2006/relationships/image" Target="../media/image23.jpeg"/><Relationship Id="rId10" Type="http://schemas.openxmlformats.org/officeDocument/2006/relationships/image" Target="file:///C:\Users\&#26519;&#27792;&#26199;\AppData\Local\Temp\wps\INetCache\4261e1ac820aac308cd2aea3b250a206" TargetMode="External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" y="-3810"/>
            <a:ext cx="4642485" cy="6877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-3810"/>
            <a:ext cx="4622800" cy="6861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085" y="1905"/>
            <a:ext cx="4476115" cy="68605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035" y="8890"/>
            <a:ext cx="12165330" cy="685165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五边形 31"/>
          <p:cNvSpPr/>
          <p:nvPr/>
        </p:nvSpPr>
        <p:spPr>
          <a:xfrm>
            <a:off x="10134" y="1658"/>
            <a:ext cx="8737626" cy="6858000"/>
          </a:xfrm>
          <a:prstGeom prst="homePlate">
            <a:avLst/>
          </a:prstGeom>
          <a:solidFill>
            <a:schemeClr val="accent1">
              <a:lumMod val="60000"/>
              <a:lumOff val="4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315563" y="2988885"/>
            <a:ext cx="9268704" cy="1740535"/>
          </a:xfrm>
          <a:prstGeom prst="rect">
            <a:avLst/>
          </a:prstGeom>
          <a:noFill/>
        </p:spPr>
        <p:txBody>
          <a:bodyPr wrap="square" lIns="48757" tIns="24378" rIns="48757" bIns="24378">
            <a:spAutoFit/>
          </a:bodyPr>
          <a:lstStyle/>
          <a:p>
            <a:r>
              <a:rPr lang="en-US" altLang="zh-CN" sz="5400" b="1" spc="213" dirty="0">
                <a:solidFill>
                  <a:schemeClr val="tx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Douban Database</a:t>
            </a:r>
            <a:endParaRPr lang="en-US" altLang="zh-CN" sz="5400" b="1" spc="213" dirty="0">
              <a:solidFill>
                <a:schemeClr val="tx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  <a:p>
            <a:r>
              <a:rPr lang="en-US" altLang="zh-CN" sz="2800" b="1" spc="213" dirty="0">
                <a:solidFill>
                  <a:schemeClr val="tx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                                    </a:t>
            </a:r>
            <a:endParaRPr lang="en-US" altLang="zh-CN" sz="2800" b="1" spc="213" dirty="0">
              <a:solidFill>
                <a:schemeClr val="tx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  <a:p>
            <a:endParaRPr lang="en-US" altLang="zh-CN" sz="2800" b="1" spc="213" dirty="0">
              <a:solidFill>
                <a:schemeClr val="tx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_1"/>
          <p:cNvSpPr/>
          <p:nvPr/>
        </p:nvSpPr>
        <p:spPr>
          <a:xfrm>
            <a:off x="635" y="1888490"/>
            <a:ext cx="12192000" cy="290322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22000" b="-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15" y="1894868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-39551" y="1888756"/>
            <a:ext cx="4383314" cy="2903718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4598123" y="2879428"/>
            <a:ext cx="8248261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Result</a:t>
            </a:r>
            <a:endParaRPr lang="en-US" altLang="zh-CN" sz="5400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110137"/>
            <a:ext cx="1852569" cy="19888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03</a:t>
            </a:r>
            <a:endParaRPr lang="en-US" altLang="zh-CN" sz="9600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箭头: 五边形 2"/>
          <p:cNvSpPr/>
          <p:nvPr/>
        </p:nvSpPr>
        <p:spPr>
          <a:xfrm>
            <a:off x="11573" y="171471"/>
            <a:ext cx="2352936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3561" y="149214"/>
            <a:ext cx="3128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Result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36320" y="952267"/>
            <a:ext cx="10119360" cy="55575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2" name="NEW_CSC317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73" y="-1"/>
            <a:ext cx="12168854" cy="6844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_1"/>
          <p:cNvSpPr/>
          <p:nvPr/>
        </p:nvSpPr>
        <p:spPr>
          <a:xfrm>
            <a:off x="635" y="1888490"/>
            <a:ext cx="12192000" cy="290322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22000" b="-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15" y="1894868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-39551" y="1888756"/>
            <a:ext cx="4383314" cy="2903718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4598123" y="2879428"/>
            <a:ext cx="8248261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Data Analysis</a:t>
            </a:r>
            <a:endParaRPr lang="en-US" altLang="zh-CN" sz="5400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110137"/>
            <a:ext cx="1852569" cy="19888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04</a:t>
            </a:r>
            <a:endParaRPr lang="en-US" altLang="zh-CN" sz="9600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7"/>
          <p:cNvSpPr/>
          <p:nvPr/>
        </p:nvSpPr>
        <p:spPr bwMode="auto">
          <a:xfrm rot="16200000">
            <a:off x="7906617" y="2198172"/>
            <a:ext cx="1218829" cy="871618"/>
          </a:xfrm>
          <a:custGeom>
            <a:avLst/>
            <a:gdLst>
              <a:gd name="T0" fmla="*/ 215 w 215"/>
              <a:gd name="T1" fmla="*/ 29 h 154"/>
              <a:gd name="T2" fmla="*/ 0 w 215"/>
              <a:gd name="T3" fmla="*/ 154 h 154"/>
              <a:gd name="T4" fmla="*/ 0 w 215"/>
              <a:gd name="T5" fmla="*/ 95 h 154"/>
              <a:gd name="T6" fmla="*/ 165 w 215"/>
              <a:gd name="T7" fmla="*/ 0 h 154"/>
              <a:gd name="T8" fmla="*/ 215 w 215"/>
              <a:gd name="T9" fmla="*/ 29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4">
                <a:moveTo>
                  <a:pt x="215" y="29"/>
                </a:moveTo>
                <a:cubicBezTo>
                  <a:pt x="170" y="102"/>
                  <a:pt x="91" y="150"/>
                  <a:pt x="0" y="154"/>
                </a:cubicBezTo>
                <a:cubicBezTo>
                  <a:pt x="0" y="95"/>
                  <a:pt x="0" y="95"/>
                  <a:pt x="0" y="95"/>
                </a:cubicBezTo>
                <a:cubicBezTo>
                  <a:pt x="69" y="92"/>
                  <a:pt x="130" y="55"/>
                  <a:pt x="165" y="0"/>
                </a:cubicBezTo>
                <a:lnTo>
                  <a:pt x="215" y="2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15" name="Freeform 8"/>
          <p:cNvSpPr/>
          <p:nvPr/>
        </p:nvSpPr>
        <p:spPr bwMode="auto">
          <a:xfrm rot="16200000">
            <a:off x="7909012" y="3534334"/>
            <a:ext cx="1218829" cy="866828"/>
          </a:xfrm>
          <a:custGeom>
            <a:avLst/>
            <a:gdLst>
              <a:gd name="T0" fmla="*/ 215 w 215"/>
              <a:gd name="T1" fmla="*/ 153 h 153"/>
              <a:gd name="T2" fmla="*/ 0 w 215"/>
              <a:gd name="T3" fmla="*/ 29 h 153"/>
              <a:gd name="T4" fmla="*/ 51 w 215"/>
              <a:gd name="T5" fmla="*/ 0 h 153"/>
              <a:gd name="T6" fmla="*/ 215 w 215"/>
              <a:gd name="T7" fmla="*/ 95 h 153"/>
              <a:gd name="T8" fmla="*/ 215 w 215"/>
              <a:gd name="T9" fmla="*/ 15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153"/>
                </a:moveTo>
                <a:cubicBezTo>
                  <a:pt x="125" y="150"/>
                  <a:pt x="46" y="101"/>
                  <a:pt x="0" y="29"/>
                </a:cubicBezTo>
                <a:cubicBezTo>
                  <a:pt x="51" y="0"/>
                  <a:pt x="51" y="0"/>
                  <a:pt x="51" y="0"/>
                </a:cubicBezTo>
                <a:cubicBezTo>
                  <a:pt x="86" y="55"/>
                  <a:pt x="146" y="92"/>
                  <a:pt x="215" y="95"/>
                </a:cubicBezTo>
                <a:lnTo>
                  <a:pt x="215" y="15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614756" y="1720458"/>
            <a:ext cx="1532515" cy="747101"/>
            <a:chOff x="6614756" y="1720458"/>
            <a:chExt cx="1532515" cy="74710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Freeform 9"/>
            <p:cNvSpPr/>
            <p:nvPr/>
          </p:nvSpPr>
          <p:spPr bwMode="auto">
            <a:xfrm rot="16200000">
              <a:off x="7213395" y="1318174"/>
              <a:ext cx="459754" cy="1407998"/>
            </a:xfrm>
            <a:custGeom>
              <a:avLst/>
              <a:gdLst>
                <a:gd name="T0" fmla="*/ 50 w 81"/>
                <a:gd name="T1" fmla="*/ 0 h 248"/>
                <a:gd name="T2" fmla="*/ 81 w 81"/>
                <a:gd name="T3" fmla="*/ 124 h 248"/>
                <a:gd name="T4" fmla="*/ 50 w 81"/>
                <a:gd name="T5" fmla="*/ 248 h 248"/>
                <a:gd name="T6" fmla="*/ 0 w 81"/>
                <a:gd name="T7" fmla="*/ 219 h 248"/>
                <a:gd name="T8" fmla="*/ 23 w 81"/>
                <a:gd name="T9" fmla="*/ 124 h 248"/>
                <a:gd name="T10" fmla="*/ 0 w 81"/>
                <a:gd name="T11" fmla="*/ 29 h 248"/>
                <a:gd name="T12" fmla="*/ 50 w 81"/>
                <a:gd name="T1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48">
                  <a:moveTo>
                    <a:pt x="50" y="0"/>
                  </a:moveTo>
                  <a:cubicBezTo>
                    <a:pt x="70" y="37"/>
                    <a:pt x="81" y="79"/>
                    <a:pt x="81" y="124"/>
                  </a:cubicBezTo>
                  <a:cubicBezTo>
                    <a:pt x="81" y="169"/>
                    <a:pt x="70" y="211"/>
                    <a:pt x="50" y="24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15" y="191"/>
                    <a:pt x="23" y="158"/>
                    <a:pt x="23" y="124"/>
                  </a:cubicBezTo>
                  <a:cubicBezTo>
                    <a:pt x="23" y="90"/>
                    <a:pt x="15" y="57"/>
                    <a:pt x="0" y="29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0"/>
            <p:cNvSpPr/>
            <p:nvPr/>
          </p:nvSpPr>
          <p:spPr bwMode="auto">
            <a:xfrm rot="16200000">
              <a:off x="6618348" y="1716866"/>
              <a:ext cx="747101" cy="754285"/>
            </a:xfrm>
            <a:custGeom>
              <a:avLst/>
              <a:gdLst>
                <a:gd name="T0" fmla="*/ 120 w 132"/>
                <a:gd name="T1" fmla="*/ 0 h 133"/>
                <a:gd name="T2" fmla="*/ 0 w 132"/>
                <a:gd name="T3" fmla="*/ 0 h 133"/>
                <a:gd name="T4" fmla="*/ 0 w 132"/>
                <a:gd name="T5" fmla="*/ 50 h 133"/>
                <a:gd name="T6" fmla="*/ 0 w 132"/>
                <a:gd name="T7" fmla="*/ 50 h 133"/>
                <a:gd name="T8" fmla="*/ 0 w 132"/>
                <a:gd name="T9" fmla="*/ 120 h 133"/>
                <a:gd name="T10" fmla="*/ 12 w 132"/>
                <a:gd name="T11" fmla="*/ 133 h 133"/>
                <a:gd name="T12" fmla="*/ 37 w 132"/>
                <a:gd name="T13" fmla="*/ 133 h 133"/>
                <a:gd name="T14" fmla="*/ 50 w 132"/>
                <a:gd name="T15" fmla="*/ 120 h 133"/>
                <a:gd name="T16" fmla="*/ 50 w 132"/>
                <a:gd name="T17" fmla="*/ 50 h 133"/>
                <a:gd name="T18" fmla="*/ 120 w 132"/>
                <a:gd name="T19" fmla="*/ 50 h 133"/>
                <a:gd name="T20" fmla="*/ 132 w 132"/>
                <a:gd name="T21" fmla="*/ 37 h 133"/>
                <a:gd name="T22" fmla="*/ 132 w 132"/>
                <a:gd name="T23" fmla="*/ 13 h 133"/>
                <a:gd name="T24" fmla="*/ 120 w 132"/>
                <a:gd name="T2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33">
                  <a:moveTo>
                    <a:pt x="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7"/>
                    <a:pt x="5" y="133"/>
                    <a:pt x="12" y="133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4" y="133"/>
                    <a:pt x="50" y="127"/>
                    <a:pt x="50" y="12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7" y="50"/>
                    <a:pt x="132" y="44"/>
                    <a:pt x="132" y="37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6"/>
                    <a:pt x="127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8" name="Freeform 11"/>
          <p:cNvSpPr/>
          <p:nvPr/>
        </p:nvSpPr>
        <p:spPr bwMode="auto">
          <a:xfrm rot="16200000">
            <a:off x="7214591" y="3869571"/>
            <a:ext cx="457361" cy="1407998"/>
          </a:xfrm>
          <a:custGeom>
            <a:avLst/>
            <a:gdLst>
              <a:gd name="T0" fmla="*/ 30 w 81"/>
              <a:gd name="T1" fmla="*/ 248 h 248"/>
              <a:gd name="T2" fmla="*/ 0 w 81"/>
              <a:gd name="T3" fmla="*/ 124 h 248"/>
              <a:gd name="T4" fmla="*/ 30 w 81"/>
              <a:gd name="T5" fmla="*/ 0 h 248"/>
              <a:gd name="T6" fmla="*/ 81 w 81"/>
              <a:gd name="T7" fmla="*/ 29 h 248"/>
              <a:gd name="T8" fmla="*/ 58 w 81"/>
              <a:gd name="T9" fmla="*/ 124 h 248"/>
              <a:gd name="T10" fmla="*/ 81 w 81"/>
              <a:gd name="T11" fmla="*/ 219 h 248"/>
              <a:gd name="T12" fmla="*/ 30 w 81"/>
              <a:gd name="T13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248">
                <a:moveTo>
                  <a:pt x="30" y="248"/>
                </a:moveTo>
                <a:cubicBezTo>
                  <a:pt x="11" y="211"/>
                  <a:pt x="0" y="169"/>
                  <a:pt x="0" y="124"/>
                </a:cubicBezTo>
                <a:cubicBezTo>
                  <a:pt x="0" y="79"/>
                  <a:pt x="11" y="37"/>
                  <a:pt x="30" y="0"/>
                </a:cubicBezTo>
                <a:cubicBezTo>
                  <a:pt x="81" y="29"/>
                  <a:pt x="81" y="29"/>
                  <a:pt x="81" y="29"/>
                </a:cubicBezTo>
                <a:cubicBezTo>
                  <a:pt x="66" y="57"/>
                  <a:pt x="58" y="90"/>
                  <a:pt x="58" y="124"/>
                </a:cubicBezTo>
                <a:cubicBezTo>
                  <a:pt x="58" y="158"/>
                  <a:pt x="66" y="191"/>
                  <a:pt x="81" y="219"/>
                </a:cubicBezTo>
                <a:lnTo>
                  <a:pt x="30" y="24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Freeform 12"/>
          <p:cNvSpPr/>
          <p:nvPr/>
        </p:nvSpPr>
        <p:spPr bwMode="auto">
          <a:xfrm rot="16200000">
            <a:off x="5758703" y="3534334"/>
            <a:ext cx="1218829" cy="866828"/>
          </a:xfrm>
          <a:custGeom>
            <a:avLst/>
            <a:gdLst>
              <a:gd name="T0" fmla="*/ 215 w 215"/>
              <a:gd name="T1" fmla="*/ 0 h 153"/>
              <a:gd name="T2" fmla="*/ 0 w 215"/>
              <a:gd name="T3" fmla="*/ 124 h 153"/>
              <a:gd name="T4" fmla="*/ 51 w 215"/>
              <a:gd name="T5" fmla="*/ 153 h 153"/>
              <a:gd name="T6" fmla="*/ 215 w 215"/>
              <a:gd name="T7" fmla="*/ 58 h 153"/>
              <a:gd name="T8" fmla="*/ 215 w 215"/>
              <a:gd name="T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0"/>
                </a:moveTo>
                <a:cubicBezTo>
                  <a:pt x="125" y="3"/>
                  <a:pt x="46" y="52"/>
                  <a:pt x="0" y="124"/>
                </a:cubicBezTo>
                <a:cubicBezTo>
                  <a:pt x="51" y="153"/>
                  <a:pt x="51" y="153"/>
                  <a:pt x="51" y="153"/>
                </a:cubicBezTo>
                <a:cubicBezTo>
                  <a:pt x="86" y="98"/>
                  <a:pt x="146" y="61"/>
                  <a:pt x="215" y="58"/>
                </a:cubicBezTo>
                <a:lnTo>
                  <a:pt x="215" y="0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0" name="Freeform 13"/>
          <p:cNvSpPr/>
          <p:nvPr/>
        </p:nvSpPr>
        <p:spPr bwMode="auto">
          <a:xfrm rot="16200000">
            <a:off x="5213942" y="2199369"/>
            <a:ext cx="1218829" cy="869224"/>
          </a:xfrm>
          <a:custGeom>
            <a:avLst/>
            <a:gdLst>
              <a:gd name="T0" fmla="*/ 215 w 215"/>
              <a:gd name="T1" fmla="*/ 29 h 153"/>
              <a:gd name="T2" fmla="*/ 0 w 215"/>
              <a:gd name="T3" fmla="*/ 153 h 153"/>
              <a:gd name="T4" fmla="*/ 0 w 215"/>
              <a:gd name="T5" fmla="*/ 95 h 153"/>
              <a:gd name="T6" fmla="*/ 165 w 215"/>
              <a:gd name="T7" fmla="*/ 0 h 153"/>
              <a:gd name="T8" fmla="*/ 215 w 215"/>
              <a:gd name="T9" fmla="*/ 29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29"/>
                </a:moveTo>
                <a:cubicBezTo>
                  <a:pt x="170" y="101"/>
                  <a:pt x="91" y="150"/>
                  <a:pt x="0" y="153"/>
                </a:cubicBezTo>
                <a:cubicBezTo>
                  <a:pt x="0" y="95"/>
                  <a:pt x="0" y="95"/>
                  <a:pt x="0" y="95"/>
                </a:cubicBezTo>
                <a:cubicBezTo>
                  <a:pt x="69" y="92"/>
                  <a:pt x="130" y="55"/>
                  <a:pt x="165" y="0"/>
                </a:cubicBezTo>
                <a:lnTo>
                  <a:pt x="215" y="29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1" name="Freeform 14"/>
          <p:cNvSpPr/>
          <p:nvPr/>
        </p:nvSpPr>
        <p:spPr bwMode="auto">
          <a:xfrm rot="16200000">
            <a:off x="4533889" y="1339725"/>
            <a:ext cx="459754" cy="1412787"/>
          </a:xfrm>
          <a:custGeom>
            <a:avLst/>
            <a:gdLst>
              <a:gd name="T0" fmla="*/ 50 w 81"/>
              <a:gd name="T1" fmla="*/ 0 h 249"/>
              <a:gd name="T2" fmla="*/ 81 w 81"/>
              <a:gd name="T3" fmla="*/ 125 h 249"/>
              <a:gd name="T4" fmla="*/ 50 w 81"/>
              <a:gd name="T5" fmla="*/ 249 h 249"/>
              <a:gd name="T6" fmla="*/ 0 w 81"/>
              <a:gd name="T7" fmla="*/ 220 h 249"/>
              <a:gd name="T8" fmla="*/ 23 w 81"/>
              <a:gd name="T9" fmla="*/ 125 h 249"/>
              <a:gd name="T10" fmla="*/ 0 w 81"/>
              <a:gd name="T11" fmla="*/ 29 h 249"/>
              <a:gd name="T12" fmla="*/ 50 w 81"/>
              <a:gd name="T13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249">
                <a:moveTo>
                  <a:pt x="50" y="0"/>
                </a:moveTo>
                <a:cubicBezTo>
                  <a:pt x="70" y="37"/>
                  <a:pt x="81" y="80"/>
                  <a:pt x="81" y="125"/>
                </a:cubicBezTo>
                <a:cubicBezTo>
                  <a:pt x="81" y="169"/>
                  <a:pt x="70" y="212"/>
                  <a:pt x="50" y="249"/>
                </a:cubicBezTo>
                <a:cubicBezTo>
                  <a:pt x="0" y="220"/>
                  <a:pt x="0" y="220"/>
                  <a:pt x="0" y="220"/>
                </a:cubicBezTo>
                <a:cubicBezTo>
                  <a:pt x="14" y="191"/>
                  <a:pt x="23" y="159"/>
                  <a:pt x="23" y="125"/>
                </a:cubicBezTo>
                <a:cubicBezTo>
                  <a:pt x="23" y="90"/>
                  <a:pt x="14" y="58"/>
                  <a:pt x="0" y="29"/>
                </a:cubicBezTo>
                <a:lnTo>
                  <a:pt x="5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2" name="Freeform 15"/>
          <p:cNvSpPr/>
          <p:nvPr/>
        </p:nvSpPr>
        <p:spPr bwMode="auto">
          <a:xfrm rot="16200000">
            <a:off x="3098354" y="3534334"/>
            <a:ext cx="1218829" cy="866828"/>
          </a:xfrm>
          <a:custGeom>
            <a:avLst/>
            <a:gdLst>
              <a:gd name="T0" fmla="*/ 215 w 215"/>
              <a:gd name="T1" fmla="*/ 0 h 153"/>
              <a:gd name="T2" fmla="*/ 0 w 215"/>
              <a:gd name="T3" fmla="*/ 124 h 153"/>
              <a:gd name="T4" fmla="*/ 51 w 215"/>
              <a:gd name="T5" fmla="*/ 153 h 153"/>
              <a:gd name="T6" fmla="*/ 215 w 215"/>
              <a:gd name="T7" fmla="*/ 58 h 153"/>
              <a:gd name="T8" fmla="*/ 215 w 215"/>
              <a:gd name="T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0"/>
                </a:moveTo>
                <a:cubicBezTo>
                  <a:pt x="125" y="3"/>
                  <a:pt x="46" y="52"/>
                  <a:pt x="0" y="124"/>
                </a:cubicBezTo>
                <a:cubicBezTo>
                  <a:pt x="51" y="153"/>
                  <a:pt x="51" y="153"/>
                  <a:pt x="51" y="153"/>
                </a:cubicBezTo>
                <a:cubicBezTo>
                  <a:pt x="86" y="98"/>
                  <a:pt x="146" y="61"/>
                  <a:pt x="215" y="58"/>
                </a:cubicBezTo>
                <a:lnTo>
                  <a:pt x="21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3" name="Freeform 16"/>
          <p:cNvSpPr/>
          <p:nvPr/>
        </p:nvSpPr>
        <p:spPr bwMode="auto">
          <a:xfrm rot="16200000">
            <a:off x="3098354" y="2200566"/>
            <a:ext cx="1218829" cy="866828"/>
          </a:xfrm>
          <a:custGeom>
            <a:avLst/>
            <a:gdLst>
              <a:gd name="T0" fmla="*/ 215 w 215"/>
              <a:gd name="T1" fmla="*/ 124 h 153"/>
              <a:gd name="T2" fmla="*/ 0 w 215"/>
              <a:gd name="T3" fmla="*/ 0 h 153"/>
              <a:gd name="T4" fmla="*/ 0 w 215"/>
              <a:gd name="T5" fmla="*/ 58 h 153"/>
              <a:gd name="T6" fmla="*/ 165 w 215"/>
              <a:gd name="T7" fmla="*/ 153 h 153"/>
              <a:gd name="T8" fmla="*/ 215 w 215"/>
              <a:gd name="T9" fmla="*/ 124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153">
                <a:moveTo>
                  <a:pt x="215" y="124"/>
                </a:moveTo>
                <a:cubicBezTo>
                  <a:pt x="170" y="52"/>
                  <a:pt x="91" y="3"/>
                  <a:pt x="0" y="0"/>
                </a:cubicBezTo>
                <a:cubicBezTo>
                  <a:pt x="0" y="58"/>
                  <a:pt x="0" y="58"/>
                  <a:pt x="0" y="58"/>
                </a:cubicBezTo>
                <a:cubicBezTo>
                  <a:pt x="69" y="61"/>
                  <a:pt x="130" y="98"/>
                  <a:pt x="165" y="153"/>
                </a:cubicBezTo>
                <a:lnTo>
                  <a:pt x="215" y="1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057373" y="4122195"/>
            <a:ext cx="1549277" cy="749496"/>
            <a:chOff x="4057373" y="4122195"/>
            <a:chExt cx="1549277" cy="7494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Freeform 17"/>
            <p:cNvSpPr/>
            <p:nvPr/>
          </p:nvSpPr>
          <p:spPr bwMode="auto">
            <a:xfrm rot="16200000">
              <a:off x="4535086" y="3867177"/>
              <a:ext cx="457361" cy="1412787"/>
            </a:xfrm>
            <a:custGeom>
              <a:avLst/>
              <a:gdLst>
                <a:gd name="T0" fmla="*/ 30 w 81"/>
                <a:gd name="T1" fmla="*/ 249 h 249"/>
                <a:gd name="T2" fmla="*/ 0 w 81"/>
                <a:gd name="T3" fmla="*/ 125 h 249"/>
                <a:gd name="T4" fmla="*/ 30 w 81"/>
                <a:gd name="T5" fmla="*/ 0 h 249"/>
                <a:gd name="T6" fmla="*/ 81 w 81"/>
                <a:gd name="T7" fmla="*/ 29 h 249"/>
                <a:gd name="T8" fmla="*/ 58 w 81"/>
                <a:gd name="T9" fmla="*/ 125 h 249"/>
                <a:gd name="T10" fmla="*/ 81 w 81"/>
                <a:gd name="T11" fmla="*/ 220 h 249"/>
                <a:gd name="T12" fmla="*/ 30 w 81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49">
                  <a:moveTo>
                    <a:pt x="30" y="249"/>
                  </a:moveTo>
                  <a:cubicBezTo>
                    <a:pt x="11" y="212"/>
                    <a:pt x="0" y="169"/>
                    <a:pt x="0" y="125"/>
                  </a:cubicBezTo>
                  <a:cubicBezTo>
                    <a:pt x="0" y="80"/>
                    <a:pt x="11" y="37"/>
                    <a:pt x="30" y="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66" y="58"/>
                    <a:pt x="58" y="90"/>
                    <a:pt x="58" y="125"/>
                  </a:cubicBezTo>
                  <a:cubicBezTo>
                    <a:pt x="58" y="159"/>
                    <a:pt x="66" y="191"/>
                    <a:pt x="81" y="220"/>
                  </a:cubicBezTo>
                  <a:lnTo>
                    <a:pt x="30" y="2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18"/>
            <p:cNvSpPr/>
            <p:nvPr/>
          </p:nvSpPr>
          <p:spPr bwMode="auto">
            <a:xfrm rot="16200000">
              <a:off x="4857154" y="4122195"/>
              <a:ext cx="749496" cy="749496"/>
            </a:xfrm>
            <a:custGeom>
              <a:avLst/>
              <a:gdLst>
                <a:gd name="T0" fmla="*/ 12 w 132"/>
                <a:gd name="T1" fmla="*/ 132 h 132"/>
                <a:gd name="T2" fmla="*/ 132 w 132"/>
                <a:gd name="T3" fmla="*/ 132 h 132"/>
                <a:gd name="T4" fmla="*/ 132 w 132"/>
                <a:gd name="T5" fmla="*/ 83 h 132"/>
                <a:gd name="T6" fmla="*/ 132 w 132"/>
                <a:gd name="T7" fmla="*/ 83 h 132"/>
                <a:gd name="T8" fmla="*/ 132 w 132"/>
                <a:gd name="T9" fmla="*/ 12 h 132"/>
                <a:gd name="T10" fmla="*/ 120 w 132"/>
                <a:gd name="T11" fmla="*/ 0 h 132"/>
                <a:gd name="T12" fmla="*/ 95 w 132"/>
                <a:gd name="T13" fmla="*/ 0 h 132"/>
                <a:gd name="T14" fmla="*/ 82 w 132"/>
                <a:gd name="T15" fmla="*/ 12 h 132"/>
                <a:gd name="T16" fmla="*/ 82 w 132"/>
                <a:gd name="T17" fmla="*/ 83 h 132"/>
                <a:gd name="T18" fmla="*/ 12 w 132"/>
                <a:gd name="T19" fmla="*/ 83 h 132"/>
                <a:gd name="T20" fmla="*/ 0 w 132"/>
                <a:gd name="T21" fmla="*/ 95 h 132"/>
                <a:gd name="T22" fmla="*/ 0 w 132"/>
                <a:gd name="T23" fmla="*/ 120 h 132"/>
                <a:gd name="T24" fmla="*/ 12 w 13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32">
                  <a:moveTo>
                    <a:pt x="12" y="132"/>
                  </a:moveTo>
                  <a:cubicBezTo>
                    <a:pt x="132" y="132"/>
                    <a:pt x="132" y="132"/>
                    <a:pt x="132" y="132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5"/>
                    <a:pt x="127" y="0"/>
                    <a:pt x="120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8" y="0"/>
                    <a:pt x="82" y="5"/>
                    <a:pt x="82" y="12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5" y="83"/>
                    <a:pt x="0" y="88"/>
                    <a:pt x="0" y="9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7"/>
                    <a:pt x="5" y="132"/>
                    <a:pt x="12" y="1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371"/>
          <p:cNvSpPr txBox="1"/>
          <p:nvPr/>
        </p:nvSpPr>
        <p:spPr>
          <a:xfrm>
            <a:off x="6801602" y="2945407"/>
            <a:ext cx="12839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endParaRPr lang="en-US" altLang="zh-CN" sz="4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372"/>
          <p:cNvSpPr txBox="1"/>
          <p:nvPr/>
        </p:nvSpPr>
        <p:spPr>
          <a:xfrm>
            <a:off x="3995054" y="2975887"/>
            <a:ext cx="15087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</a:t>
            </a:r>
            <a:endParaRPr lang="en-US" altLang="zh-CN" sz="4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箭头: 五边形 2"/>
          <p:cNvSpPr/>
          <p:nvPr/>
        </p:nvSpPr>
        <p:spPr>
          <a:xfrm>
            <a:off x="1" y="171471"/>
            <a:ext cx="3260435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835" y="171450"/>
            <a:ext cx="2583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</a:rPr>
              <a:t>Basic Functions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3065" y="1932940"/>
            <a:ext cx="114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endParaRPr lang="en-US" altLang="zh-C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44165" y="639445"/>
            <a:ext cx="37604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Commercially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Valuable Practitioners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95955" y="5188585"/>
            <a:ext cx="31362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Country, Duration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250" y="3999230"/>
            <a:ext cx="24955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Audience Age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16415" y="1994535"/>
            <a:ext cx="114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endParaRPr lang="en-US" altLang="zh-C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67140" y="3822700"/>
            <a:ext cx="299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 of Readers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48805" y="5118735"/>
            <a:ext cx="32658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Commercially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Valuable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Writers, Publishers, Translators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>
            <a:stCxn id="5" idx="2"/>
            <a:endCxn id="21" idx="1"/>
          </p:cNvCxnSpPr>
          <p:nvPr/>
        </p:nvCxnSpPr>
        <p:spPr>
          <a:xfrm>
            <a:off x="4724400" y="1715770"/>
            <a:ext cx="42545" cy="10033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086100" y="2357755"/>
            <a:ext cx="374015" cy="19367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2950845" y="4034790"/>
            <a:ext cx="470535" cy="17399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4" idx="1"/>
            <a:endCxn id="6" idx="0"/>
          </p:cNvCxnSpPr>
          <p:nvPr/>
        </p:nvCxnSpPr>
        <p:spPr>
          <a:xfrm flipH="1">
            <a:off x="4764405" y="4802505"/>
            <a:ext cx="2540" cy="38608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1" idx="1"/>
          </p:cNvCxnSpPr>
          <p:nvPr/>
        </p:nvCxnSpPr>
        <p:spPr>
          <a:xfrm flipH="1">
            <a:off x="8769350" y="2317115"/>
            <a:ext cx="647065" cy="34734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 flipV="1">
            <a:off x="8814435" y="3983355"/>
            <a:ext cx="161290" cy="10287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8" idx="1"/>
          </p:cNvCxnSpPr>
          <p:nvPr/>
        </p:nvCxnSpPr>
        <p:spPr>
          <a:xfrm>
            <a:off x="7443470" y="4802505"/>
            <a:ext cx="364490" cy="34861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五边形 2"/>
          <p:cNvSpPr/>
          <p:nvPr/>
        </p:nvSpPr>
        <p:spPr>
          <a:xfrm>
            <a:off x="1" y="171471"/>
            <a:ext cx="3260435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835" y="171450"/>
            <a:ext cx="2583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</a:rPr>
              <a:t>Basic Functions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4" name="图片 33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6160" y="885825"/>
            <a:ext cx="2564130" cy="2543175"/>
          </a:xfrm>
          <a:prstGeom prst="rect">
            <a:avLst/>
          </a:prstGeom>
        </p:spPr>
      </p:pic>
      <p:pic>
        <p:nvPicPr>
          <p:cNvPr id="37" name="图片 36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40" y="818515"/>
            <a:ext cx="940435" cy="2610485"/>
          </a:xfrm>
          <a:prstGeom prst="rect">
            <a:avLst/>
          </a:prstGeom>
        </p:spPr>
      </p:pic>
      <p:pic>
        <p:nvPicPr>
          <p:cNvPr id="38" name="图片 37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40" y="784860"/>
            <a:ext cx="1758950" cy="2745740"/>
          </a:xfrm>
          <a:prstGeom prst="rect">
            <a:avLst/>
          </a:prstGeom>
        </p:spPr>
      </p:pic>
      <p:pic>
        <p:nvPicPr>
          <p:cNvPr id="45" name="图片 44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55" y="1128395"/>
            <a:ext cx="4413885" cy="2178685"/>
          </a:xfrm>
          <a:prstGeom prst="rect">
            <a:avLst/>
          </a:prstGeom>
        </p:spPr>
      </p:pic>
      <p:pic>
        <p:nvPicPr>
          <p:cNvPr id="46" name="图片 45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" y="4268470"/>
            <a:ext cx="3001645" cy="1497965"/>
          </a:xfrm>
          <a:prstGeom prst="rect">
            <a:avLst/>
          </a:prstGeom>
        </p:spPr>
      </p:pic>
      <p:pic>
        <p:nvPicPr>
          <p:cNvPr id="47" name="图片 46" descr="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610" y="4071620"/>
            <a:ext cx="1929765" cy="1891030"/>
          </a:xfrm>
          <a:prstGeom prst="rect">
            <a:avLst/>
          </a:prstGeom>
        </p:spPr>
      </p:pic>
      <p:pic>
        <p:nvPicPr>
          <p:cNvPr id="48" name="图片 47" descr="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950" y="3847465"/>
            <a:ext cx="1852295" cy="2338705"/>
          </a:xfrm>
          <a:prstGeom prst="rect">
            <a:avLst/>
          </a:prstGeom>
        </p:spPr>
      </p:pic>
      <p:pic>
        <p:nvPicPr>
          <p:cNvPr id="49" name="图片 48" descr="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3050" y="4097020"/>
            <a:ext cx="2795270" cy="183896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179830" y="3530600"/>
            <a:ext cx="13328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movie rank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590290" y="3530600"/>
            <a:ext cx="1657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movie country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322570" y="3530600"/>
            <a:ext cx="13188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movie type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952230" y="3448685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excellent actor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79830" y="5962650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600575" y="5977890"/>
            <a:ext cx="12058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book rank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29095" y="6296025"/>
            <a:ext cx="24758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book rank in Shanghai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850755" y="5977890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excellent writer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头: 五边形 2"/>
          <p:cNvSpPr/>
          <p:nvPr/>
        </p:nvSpPr>
        <p:spPr>
          <a:xfrm>
            <a:off x="5002" y="147341"/>
            <a:ext cx="3260435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415" y="171450"/>
            <a:ext cx="1901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Query</a:t>
            </a:r>
            <a:endParaRPr lang="en-US" altLang="zh-CN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46145" y="2443480"/>
            <a:ext cx="5386570" cy="219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upload_921519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15440"/>
            <a:ext cx="12192000" cy="362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619"/>
            <a:ext cx="12191999" cy="6065758"/>
          </a:xfrm>
          <a:prstGeom prst="rect">
            <a:avLst/>
          </a:prstGeom>
        </p:spPr>
      </p:pic>
      <p:sp>
        <p:nvSpPr>
          <p:cNvPr id="9" name="箭头: 五边形 2"/>
          <p:cNvSpPr/>
          <p:nvPr/>
        </p:nvSpPr>
        <p:spPr>
          <a:xfrm>
            <a:off x="1" y="171471"/>
            <a:ext cx="3260435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305" y="160655"/>
            <a:ext cx="1831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 1</a:t>
            </a:r>
            <a:endParaRPr lang="en-US" altLang="zh-CN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8670" y="99060"/>
            <a:ext cx="76098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Popularity vs Quality 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 Movies with Distinct Types</a:t>
            </a:r>
            <a:endParaRPr lang="en-US" altLang="zh-CN" sz="2400" i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71910" y="4862023"/>
            <a:ext cx="21043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Reviews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98613" y="2918924"/>
            <a:ext cx="18675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Scores</a:t>
            </a:r>
            <a:endParaRPr lang="en-US" altLang="zh-CN" sz="2400" dirty="0">
              <a:solidFill>
                <a:srgbClr val="ED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32261" y="1939925"/>
            <a:ext cx="278130" cy="2523490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42525" y="2918924"/>
            <a:ext cx="278130" cy="2523490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49309" y="1571625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Disaster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1200" y="2311666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Animation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Language_60-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77340"/>
            <a:ext cx="4185920" cy="4185920"/>
          </a:xfrm>
          <a:prstGeom prst="rect">
            <a:avLst/>
          </a:prstGeom>
        </p:spPr>
      </p:pic>
      <p:sp>
        <p:nvSpPr>
          <p:cNvPr id="9" name="箭头: 五边形 2"/>
          <p:cNvSpPr/>
          <p:nvPr/>
        </p:nvSpPr>
        <p:spPr>
          <a:xfrm>
            <a:off x="1" y="171471"/>
            <a:ext cx="3260435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305" y="160655"/>
            <a:ext cx="1831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 2</a:t>
            </a:r>
            <a:endParaRPr lang="en-US" altLang="zh-CN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75710" y="475615"/>
            <a:ext cx="42348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Movie Trend --- Country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91135" y="1576705"/>
            <a:ext cx="12000230" cy="4187190"/>
            <a:chOff x="301" y="2483"/>
            <a:chExt cx="18898" cy="6594"/>
          </a:xfrm>
        </p:grpSpPr>
        <p:pic>
          <p:nvPicPr>
            <p:cNvPr id="16" name="图片 15" descr="Language_01-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19" y="2483"/>
              <a:ext cx="6581" cy="6593"/>
            </a:xfrm>
            <a:prstGeom prst="rect">
              <a:avLst/>
            </a:prstGeom>
          </p:spPr>
        </p:pic>
        <p:pic>
          <p:nvPicPr>
            <p:cNvPr id="14" name="图片 13" descr="Language_81-00"/>
            <p:cNvPicPr>
              <a:picLocks noChangeAspect="1"/>
            </p:cNvPicPr>
            <p:nvPr/>
          </p:nvPicPr>
          <p:blipFill>
            <a:blip r:embed="rId3"/>
            <a:srcRect l="1369" r="2419"/>
            <a:stretch>
              <a:fillRect/>
            </a:stretch>
          </p:blipFill>
          <p:spPr>
            <a:xfrm>
              <a:off x="6418" y="2483"/>
              <a:ext cx="6324" cy="659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301" y="7415"/>
              <a:ext cx="1388" cy="5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28" y="6397"/>
              <a:ext cx="1388" cy="5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279" y="7502"/>
              <a:ext cx="1388" cy="5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2137845" y="286992"/>
            <a:ext cx="7678427" cy="6379604"/>
          </a:xfrm>
          <a:custGeom>
            <a:avLst/>
            <a:gdLst>
              <a:gd name="T0" fmla="*/ 18734 w 18748"/>
              <a:gd name="T1" fmla="*/ 1766 h 15575"/>
              <a:gd name="T2" fmla="*/ 18394 w 18748"/>
              <a:gd name="T3" fmla="*/ 3890 h 15575"/>
              <a:gd name="T4" fmla="*/ 17814 w 18748"/>
              <a:gd name="T5" fmla="*/ 4370 h 15575"/>
              <a:gd name="T6" fmla="*/ 17206 w 18748"/>
              <a:gd name="T7" fmla="*/ 4718 h 15575"/>
              <a:gd name="T8" fmla="*/ 16662 w 18748"/>
              <a:gd name="T9" fmla="*/ 5390 h 15575"/>
              <a:gd name="T10" fmla="*/ 15678 w 18748"/>
              <a:gd name="T11" fmla="*/ 5854 h 15575"/>
              <a:gd name="T12" fmla="*/ 14574 w 18748"/>
              <a:gd name="T13" fmla="*/ 6290 h 15575"/>
              <a:gd name="T14" fmla="*/ 15174 w 18748"/>
              <a:gd name="T15" fmla="*/ 7078 h 15575"/>
              <a:gd name="T16" fmla="*/ 16174 w 18748"/>
              <a:gd name="T17" fmla="*/ 6998 h 15575"/>
              <a:gd name="T18" fmla="*/ 15310 w 18748"/>
              <a:gd name="T19" fmla="*/ 8014 h 15575"/>
              <a:gd name="T20" fmla="*/ 16378 w 18748"/>
              <a:gd name="T21" fmla="*/ 9162 h 15575"/>
              <a:gd name="T22" fmla="*/ 15994 w 18748"/>
              <a:gd name="T23" fmla="*/ 9990 h 15575"/>
              <a:gd name="T24" fmla="*/ 16590 w 18748"/>
              <a:gd name="T25" fmla="*/ 10198 h 15575"/>
              <a:gd name="T26" fmla="*/ 16058 w 18748"/>
              <a:gd name="T27" fmla="*/ 11594 h 15575"/>
              <a:gd name="T28" fmla="*/ 15510 w 18748"/>
              <a:gd name="T29" fmla="*/ 12558 h 15575"/>
              <a:gd name="T30" fmla="*/ 13986 w 18748"/>
              <a:gd name="T31" fmla="*/ 13730 h 15575"/>
              <a:gd name="T32" fmla="*/ 12402 w 18748"/>
              <a:gd name="T33" fmla="*/ 14362 h 15575"/>
              <a:gd name="T34" fmla="*/ 12146 w 18748"/>
              <a:gd name="T35" fmla="*/ 14438 h 15575"/>
              <a:gd name="T36" fmla="*/ 11710 w 18748"/>
              <a:gd name="T37" fmla="*/ 14102 h 15575"/>
              <a:gd name="T38" fmla="*/ 10926 w 18748"/>
              <a:gd name="T39" fmla="*/ 13642 h 15575"/>
              <a:gd name="T40" fmla="*/ 9974 w 18748"/>
              <a:gd name="T41" fmla="*/ 13722 h 15575"/>
              <a:gd name="T42" fmla="*/ 8994 w 18748"/>
              <a:gd name="T43" fmla="*/ 13786 h 15575"/>
              <a:gd name="T44" fmla="*/ 8754 w 18748"/>
              <a:gd name="T45" fmla="*/ 14146 h 15575"/>
              <a:gd name="T46" fmla="*/ 8086 w 18748"/>
              <a:gd name="T47" fmla="*/ 13910 h 15575"/>
              <a:gd name="T48" fmla="*/ 7474 w 18748"/>
              <a:gd name="T49" fmla="*/ 13122 h 15575"/>
              <a:gd name="T50" fmla="*/ 7746 w 18748"/>
              <a:gd name="T51" fmla="*/ 12306 h 15575"/>
              <a:gd name="T52" fmla="*/ 7306 w 18748"/>
              <a:gd name="T53" fmla="*/ 11426 h 15575"/>
              <a:gd name="T54" fmla="*/ 5331 w 18748"/>
              <a:gd name="T55" fmla="*/ 11630 h 15575"/>
              <a:gd name="T56" fmla="*/ 4338 w 18748"/>
              <a:gd name="T57" fmla="*/ 11274 h 15575"/>
              <a:gd name="T58" fmla="*/ 3170 w 18748"/>
              <a:gd name="T59" fmla="*/ 10838 h 15575"/>
              <a:gd name="T60" fmla="*/ 2274 w 18748"/>
              <a:gd name="T61" fmla="*/ 9894 h 15575"/>
              <a:gd name="T62" fmla="*/ 874 w 18748"/>
              <a:gd name="T63" fmla="*/ 8946 h 15575"/>
              <a:gd name="T64" fmla="*/ 910 w 18748"/>
              <a:gd name="T65" fmla="*/ 8202 h 15575"/>
              <a:gd name="T66" fmla="*/ 1182 w 18748"/>
              <a:gd name="T67" fmla="*/ 7478 h 15575"/>
              <a:gd name="T68" fmla="*/ 210 w 18748"/>
              <a:gd name="T69" fmla="*/ 6030 h 15575"/>
              <a:gd name="T70" fmla="*/ 62 w 18748"/>
              <a:gd name="T71" fmla="*/ 5134 h 15575"/>
              <a:gd name="T72" fmla="*/ 1874 w 18748"/>
              <a:gd name="T73" fmla="*/ 4474 h 15575"/>
              <a:gd name="T74" fmla="*/ 2670 w 18748"/>
              <a:gd name="T75" fmla="*/ 3186 h 15575"/>
              <a:gd name="T76" fmla="*/ 3754 w 18748"/>
              <a:gd name="T77" fmla="*/ 2438 h 15575"/>
              <a:gd name="T78" fmla="*/ 4546 w 18748"/>
              <a:gd name="T79" fmla="*/ 2218 h 15575"/>
              <a:gd name="T80" fmla="*/ 5402 w 18748"/>
              <a:gd name="T81" fmla="*/ 2078 h 15575"/>
              <a:gd name="T82" fmla="*/ 5962 w 18748"/>
              <a:gd name="T83" fmla="*/ 3614 h 15575"/>
              <a:gd name="T84" fmla="*/ 7414 w 18748"/>
              <a:gd name="T85" fmla="*/ 4598 h 15575"/>
              <a:gd name="T86" fmla="*/ 8194 w 18748"/>
              <a:gd name="T87" fmla="*/ 4966 h 15575"/>
              <a:gd name="T88" fmla="*/ 9706 w 18748"/>
              <a:gd name="T89" fmla="*/ 5350 h 15575"/>
              <a:gd name="T90" fmla="*/ 11726 w 18748"/>
              <a:gd name="T91" fmla="*/ 5086 h 15575"/>
              <a:gd name="T92" fmla="*/ 13090 w 18748"/>
              <a:gd name="T93" fmla="*/ 3662 h 15575"/>
              <a:gd name="T94" fmla="*/ 14094 w 18748"/>
              <a:gd name="T95" fmla="*/ 3002 h 15575"/>
              <a:gd name="T96" fmla="*/ 13546 w 18748"/>
              <a:gd name="T97" fmla="*/ 2622 h 15575"/>
              <a:gd name="T98" fmla="*/ 13406 w 18748"/>
              <a:gd name="T99" fmla="*/ 1838 h 15575"/>
              <a:gd name="T100" fmla="*/ 14318 w 18748"/>
              <a:gd name="T101" fmla="*/ 794 h 15575"/>
              <a:gd name="T102" fmla="*/ 15202 w 18748"/>
              <a:gd name="T103" fmla="*/ 82 h 15575"/>
              <a:gd name="T104" fmla="*/ 15582 w 18748"/>
              <a:gd name="T105" fmla="*/ 134 h 15575"/>
              <a:gd name="T106" fmla="*/ 16266 w 18748"/>
              <a:gd name="T107" fmla="*/ 918 h 15575"/>
              <a:gd name="T108" fmla="*/ 16490 w 18748"/>
              <a:gd name="T109" fmla="*/ 1342 h 15575"/>
              <a:gd name="T110" fmla="*/ 16158 w 18748"/>
              <a:gd name="T111" fmla="*/ 13186 h 15575"/>
              <a:gd name="T112" fmla="*/ 16694 w 18748"/>
              <a:gd name="T113" fmla="*/ 12078 h 15575"/>
              <a:gd name="T114" fmla="*/ 16586 w 18748"/>
              <a:gd name="T115" fmla="*/ 13222 h 15575"/>
              <a:gd name="T116" fmla="*/ 16350 w 18748"/>
              <a:gd name="T117" fmla="*/ 13458 h 15575"/>
              <a:gd name="T118" fmla="*/ 12538 w 18748"/>
              <a:gd name="T119" fmla="*/ 15282 h 15575"/>
              <a:gd name="T120" fmla="*/ 11774 w 18748"/>
              <a:gd name="T121" fmla="*/ 15414 h 1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748" h="15575">
                <a:moveTo>
                  <a:pt x="17618" y="1914"/>
                </a:moveTo>
                <a:cubicBezTo>
                  <a:pt x="17618" y="1915"/>
                  <a:pt x="17618" y="1917"/>
                  <a:pt x="17618" y="1918"/>
                </a:cubicBezTo>
                <a:cubicBezTo>
                  <a:pt x="17787" y="1967"/>
                  <a:pt x="17943" y="1787"/>
                  <a:pt x="18042" y="1690"/>
                </a:cubicBezTo>
                <a:cubicBezTo>
                  <a:pt x="18125" y="1544"/>
                  <a:pt x="18380" y="1302"/>
                  <a:pt x="18554" y="1302"/>
                </a:cubicBezTo>
                <a:cubicBezTo>
                  <a:pt x="18650" y="1335"/>
                  <a:pt x="18555" y="1576"/>
                  <a:pt x="18658" y="1658"/>
                </a:cubicBezTo>
                <a:cubicBezTo>
                  <a:pt x="18670" y="1663"/>
                  <a:pt x="18748" y="1757"/>
                  <a:pt x="18734" y="1766"/>
                </a:cubicBezTo>
                <a:cubicBezTo>
                  <a:pt x="18690" y="1883"/>
                  <a:pt x="18612" y="2646"/>
                  <a:pt x="18662" y="2678"/>
                </a:cubicBezTo>
                <a:cubicBezTo>
                  <a:pt x="18655" y="2757"/>
                  <a:pt x="18659" y="2805"/>
                  <a:pt x="18602" y="2862"/>
                </a:cubicBezTo>
                <a:cubicBezTo>
                  <a:pt x="18538" y="2958"/>
                  <a:pt x="18384" y="2886"/>
                  <a:pt x="18298" y="2886"/>
                </a:cubicBezTo>
                <a:cubicBezTo>
                  <a:pt x="18266" y="2938"/>
                  <a:pt x="18168" y="2974"/>
                  <a:pt x="18150" y="3030"/>
                </a:cubicBezTo>
                <a:cubicBezTo>
                  <a:pt x="18073" y="3262"/>
                  <a:pt x="18470" y="3640"/>
                  <a:pt x="18398" y="3890"/>
                </a:cubicBezTo>
                <a:cubicBezTo>
                  <a:pt x="18396" y="3890"/>
                  <a:pt x="18395" y="3890"/>
                  <a:pt x="18394" y="3890"/>
                </a:cubicBezTo>
                <a:cubicBezTo>
                  <a:pt x="18394" y="3918"/>
                  <a:pt x="18344" y="4123"/>
                  <a:pt x="18334" y="4162"/>
                </a:cubicBezTo>
                <a:cubicBezTo>
                  <a:pt x="18324" y="4199"/>
                  <a:pt x="18314" y="4225"/>
                  <a:pt x="18278" y="4234"/>
                </a:cubicBezTo>
                <a:cubicBezTo>
                  <a:pt x="18278" y="4249"/>
                  <a:pt x="18127" y="4200"/>
                  <a:pt x="18102" y="4198"/>
                </a:cubicBezTo>
                <a:cubicBezTo>
                  <a:pt x="18043" y="4128"/>
                  <a:pt x="18074" y="3975"/>
                  <a:pt x="18042" y="3978"/>
                </a:cubicBezTo>
                <a:cubicBezTo>
                  <a:pt x="17998" y="3983"/>
                  <a:pt x="17964" y="4050"/>
                  <a:pt x="17958" y="4050"/>
                </a:cubicBezTo>
                <a:cubicBezTo>
                  <a:pt x="17949" y="4119"/>
                  <a:pt x="17886" y="4334"/>
                  <a:pt x="17814" y="4370"/>
                </a:cubicBezTo>
                <a:cubicBezTo>
                  <a:pt x="17772" y="4422"/>
                  <a:pt x="17676" y="4430"/>
                  <a:pt x="17614" y="4430"/>
                </a:cubicBezTo>
                <a:cubicBezTo>
                  <a:pt x="17614" y="4431"/>
                  <a:pt x="17614" y="4433"/>
                  <a:pt x="17614" y="4434"/>
                </a:cubicBezTo>
                <a:cubicBezTo>
                  <a:pt x="17593" y="4445"/>
                  <a:pt x="17594" y="4443"/>
                  <a:pt x="17594" y="4474"/>
                </a:cubicBezTo>
                <a:cubicBezTo>
                  <a:pt x="17660" y="4514"/>
                  <a:pt x="17697" y="4587"/>
                  <a:pt x="17694" y="4638"/>
                </a:cubicBezTo>
                <a:cubicBezTo>
                  <a:pt x="17712" y="4729"/>
                  <a:pt x="17587" y="4808"/>
                  <a:pt x="17558" y="4790"/>
                </a:cubicBezTo>
                <a:cubicBezTo>
                  <a:pt x="17423" y="4790"/>
                  <a:pt x="17325" y="4718"/>
                  <a:pt x="17206" y="4718"/>
                </a:cubicBezTo>
                <a:cubicBezTo>
                  <a:pt x="17206" y="4719"/>
                  <a:pt x="17206" y="4721"/>
                  <a:pt x="17206" y="4722"/>
                </a:cubicBezTo>
                <a:cubicBezTo>
                  <a:pt x="17155" y="4736"/>
                  <a:pt x="17143" y="4906"/>
                  <a:pt x="17106" y="4906"/>
                </a:cubicBezTo>
                <a:cubicBezTo>
                  <a:pt x="17073" y="5035"/>
                  <a:pt x="16957" y="5115"/>
                  <a:pt x="16886" y="5222"/>
                </a:cubicBezTo>
                <a:cubicBezTo>
                  <a:pt x="16883" y="5222"/>
                  <a:pt x="16880" y="5222"/>
                  <a:pt x="16878" y="5222"/>
                </a:cubicBezTo>
                <a:cubicBezTo>
                  <a:pt x="16876" y="5225"/>
                  <a:pt x="16875" y="5227"/>
                  <a:pt x="16874" y="5230"/>
                </a:cubicBezTo>
                <a:cubicBezTo>
                  <a:pt x="16788" y="5258"/>
                  <a:pt x="16727" y="5335"/>
                  <a:pt x="16662" y="5390"/>
                </a:cubicBezTo>
                <a:cubicBezTo>
                  <a:pt x="16662" y="5457"/>
                  <a:pt x="16609" y="5541"/>
                  <a:pt x="16602" y="5618"/>
                </a:cubicBezTo>
                <a:cubicBezTo>
                  <a:pt x="16389" y="5795"/>
                  <a:pt x="16121" y="5703"/>
                  <a:pt x="15966" y="6058"/>
                </a:cubicBezTo>
                <a:cubicBezTo>
                  <a:pt x="15961" y="6135"/>
                  <a:pt x="15866" y="6285"/>
                  <a:pt x="15866" y="6286"/>
                </a:cubicBezTo>
                <a:cubicBezTo>
                  <a:pt x="15783" y="6289"/>
                  <a:pt x="15699" y="6296"/>
                  <a:pt x="15618" y="6298"/>
                </a:cubicBezTo>
                <a:cubicBezTo>
                  <a:pt x="15611" y="6222"/>
                  <a:pt x="15672" y="6086"/>
                  <a:pt x="15762" y="6086"/>
                </a:cubicBezTo>
                <a:cubicBezTo>
                  <a:pt x="15762" y="6049"/>
                  <a:pt x="15606" y="5854"/>
                  <a:pt x="15678" y="5854"/>
                </a:cubicBezTo>
                <a:cubicBezTo>
                  <a:pt x="15679" y="5845"/>
                  <a:pt x="15680" y="5835"/>
                  <a:pt x="15682" y="5826"/>
                </a:cubicBezTo>
                <a:cubicBezTo>
                  <a:pt x="15683" y="5826"/>
                  <a:pt x="15684" y="5826"/>
                  <a:pt x="15686" y="5826"/>
                </a:cubicBezTo>
                <a:cubicBezTo>
                  <a:pt x="15686" y="5698"/>
                  <a:pt x="15857" y="5655"/>
                  <a:pt x="15810" y="5478"/>
                </a:cubicBezTo>
                <a:cubicBezTo>
                  <a:pt x="15784" y="5375"/>
                  <a:pt x="15669" y="5339"/>
                  <a:pt x="15582" y="5374"/>
                </a:cubicBezTo>
                <a:cubicBezTo>
                  <a:pt x="15582" y="5378"/>
                  <a:pt x="14918" y="6182"/>
                  <a:pt x="14918" y="6182"/>
                </a:cubicBezTo>
                <a:cubicBezTo>
                  <a:pt x="14887" y="6228"/>
                  <a:pt x="14635" y="6274"/>
                  <a:pt x="14574" y="6290"/>
                </a:cubicBezTo>
                <a:cubicBezTo>
                  <a:pt x="14493" y="6359"/>
                  <a:pt x="14443" y="6533"/>
                  <a:pt x="14566" y="6594"/>
                </a:cubicBezTo>
                <a:cubicBezTo>
                  <a:pt x="14583" y="6665"/>
                  <a:pt x="14622" y="6697"/>
                  <a:pt x="14622" y="6770"/>
                </a:cubicBezTo>
                <a:cubicBezTo>
                  <a:pt x="14650" y="6785"/>
                  <a:pt x="14851" y="6680"/>
                  <a:pt x="14954" y="6722"/>
                </a:cubicBezTo>
                <a:cubicBezTo>
                  <a:pt x="14981" y="6787"/>
                  <a:pt x="15006" y="6852"/>
                  <a:pt x="15006" y="6926"/>
                </a:cubicBezTo>
                <a:cubicBezTo>
                  <a:pt x="15007" y="6926"/>
                  <a:pt x="15008" y="6926"/>
                  <a:pt x="15010" y="6926"/>
                </a:cubicBezTo>
                <a:cubicBezTo>
                  <a:pt x="15027" y="6962"/>
                  <a:pt x="15133" y="7072"/>
                  <a:pt x="15174" y="7078"/>
                </a:cubicBezTo>
                <a:cubicBezTo>
                  <a:pt x="15174" y="7079"/>
                  <a:pt x="15174" y="7081"/>
                  <a:pt x="15174" y="7082"/>
                </a:cubicBezTo>
                <a:cubicBezTo>
                  <a:pt x="15179" y="7082"/>
                  <a:pt x="15172" y="7079"/>
                  <a:pt x="15178" y="7078"/>
                </a:cubicBezTo>
                <a:cubicBezTo>
                  <a:pt x="15331" y="7078"/>
                  <a:pt x="15331" y="6718"/>
                  <a:pt x="15626" y="6718"/>
                </a:cubicBezTo>
                <a:cubicBezTo>
                  <a:pt x="15752" y="6682"/>
                  <a:pt x="15863" y="6816"/>
                  <a:pt x="16010" y="6774"/>
                </a:cubicBezTo>
                <a:cubicBezTo>
                  <a:pt x="16098" y="6749"/>
                  <a:pt x="16153" y="6778"/>
                  <a:pt x="16218" y="6810"/>
                </a:cubicBezTo>
                <a:cubicBezTo>
                  <a:pt x="16218" y="6833"/>
                  <a:pt x="16235" y="6998"/>
                  <a:pt x="16174" y="6998"/>
                </a:cubicBezTo>
                <a:cubicBezTo>
                  <a:pt x="16158" y="7021"/>
                  <a:pt x="15844" y="7157"/>
                  <a:pt x="15838" y="7154"/>
                </a:cubicBezTo>
                <a:cubicBezTo>
                  <a:pt x="15865" y="7200"/>
                  <a:pt x="15563" y="7507"/>
                  <a:pt x="15522" y="7478"/>
                </a:cubicBezTo>
                <a:cubicBezTo>
                  <a:pt x="15511" y="7512"/>
                  <a:pt x="15410" y="7659"/>
                  <a:pt x="15410" y="7662"/>
                </a:cubicBezTo>
                <a:cubicBezTo>
                  <a:pt x="15395" y="7673"/>
                  <a:pt x="15366" y="7716"/>
                  <a:pt x="15366" y="7730"/>
                </a:cubicBezTo>
                <a:cubicBezTo>
                  <a:pt x="15364" y="7730"/>
                  <a:pt x="15363" y="7730"/>
                  <a:pt x="15362" y="7730"/>
                </a:cubicBezTo>
                <a:cubicBezTo>
                  <a:pt x="15347" y="7768"/>
                  <a:pt x="15310" y="8008"/>
                  <a:pt x="15310" y="8014"/>
                </a:cubicBezTo>
                <a:cubicBezTo>
                  <a:pt x="15318" y="8021"/>
                  <a:pt x="15313" y="8023"/>
                  <a:pt x="15318" y="8030"/>
                </a:cubicBezTo>
                <a:cubicBezTo>
                  <a:pt x="15322" y="8033"/>
                  <a:pt x="15326" y="8035"/>
                  <a:pt x="15330" y="8038"/>
                </a:cubicBezTo>
                <a:cubicBezTo>
                  <a:pt x="15330" y="8059"/>
                  <a:pt x="15374" y="8071"/>
                  <a:pt x="15374" y="8082"/>
                </a:cubicBezTo>
                <a:cubicBezTo>
                  <a:pt x="15817" y="8142"/>
                  <a:pt x="15834" y="8814"/>
                  <a:pt x="15994" y="8894"/>
                </a:cubicBezTo>
                <a:cubicBezTo>
                  <a:pt x="15994" y="8903"/>
                  <a:pt x="15998" y="8904"/>
                  <a:pt x="16002" y="8914"/>
                </a:cubicBezTo>
                <a:cubicBezTo>
                  <a:pt x="16113" y="9011"/>
                  <a:pt x="16251" y="9067"/>
                  <a:pt x="16378" y="9162"/>
                </a:cubicBezTo>
                <a:cubicBezTo>
                  <a:pt x="16378" y="9165"/>
                  <a:pt x="16378" y="9167"/>
                  <a:pt x="16378" y="9170"/>
                </a:cubicBezTo>
                <a:cubicBezTo>
                  <a:pt x="16531" y="9247"/>
                  <a:pt x="16224" y="9255"/>
                  <a:pt x="16218" y="9306"/>
                </a:cubicBezTo>
                <a:cubicBezTo>
                  <a:pt x="16311" y="9360"/>
                  <a:pt x="16417" y="9412"/>
                  <a:pt x="16470" y="9566"/>
                </a:cubicBezTo>
                <a:cubicBezTo>
                  <a:pt x="16468" y="9566"/>
                  <a:pt x="16467" y="9566"/>
                  <a:pt x="16466" y="9566"/>
                </a:cubicBezTo>
                <a:cubicBezTo>
                  <a:pt x="16466" y="9740"/>
                  <a:pt x="16083" y="9894"/>
                  <a:pt x="15998" y="9990"/>
                </a:cubicBezTo>
                <a:cubicBezTo>
                  <a:pt x="15996" y="9990"/>
                  <a:pt x="15995" y="9990"/>
                  <a:pt x="15994" y="9990"/>
                </a:cubicBezTo>
                <a:cubicBezTo>
                  <a:pt x="15994" y="9994"/>
                  <a:pt x="15994" y="9998"/>
                  <a:pt x="15994" y="10002"/>
                </a:cubicBezTo>
                <a:cubicBezTo>
                  <a:pt x="16026" y="10014"/>
                  <a:pt x="16094" y="10010"/>
                  <a:pt x="16130" y="10010"/>
                </a:cubicBezTo>
                <a:cubicBezTo>
                  <a:pt x="16225" y="9831"/>
                  <a:pt x="16503" y="9967"/>
                  <a:pt x="16634" y="10018"/>
                </a:cubicBezTo>
                <a:cubicBezTo>
                  <a:pt x="16631" y="10026"/>
                  <a:pt x="16634" y="10021"/>
                  <a:pt x="16630" y="10026"/>
                </a:cubicBezTo>
                <a:cubicBezTo>
                  <a:pt x="16604" y="10122"/>
                  <a:pt x="16434" y="10171"/>
                  <a:pt x="16434" y="10250"/>
                </a:cubicBezTo>
                <a:cubicBezTo>
                  <a:pt x="16466" y="10250"/>
                  <a:pt x="16559" y="10146"/>
                  <a:pt x="16590" y="10198"/>
                </a:cubicBezTo>
                <a:cubicBezTo>
                  <a:pt x="16590" y="10230"/>
                  <a:pt x="16624" y="10311"/>
                  <a:pt x="16594" y="10342"/>
                </a:cubicBezTo>
                <a:cubicBezTo>
                  <a:pt x="16549" y="10395"/>
                  <a:pt x="16505" y="10351"/>
                  <a:pt x="16466" y="10386"/>
                </a:cubicBezTo>
                <a:cubicBezTo>
                  <a:pt x="16464" y="10386"/>
                  <a:pt x="16463" y="10386"/>
                  <a:pt x="16462" y="10386"/>
                </a:cubicBezTo>
                <a:cubicBezTo>
                  <a:pt x="16462" y="10592"/>
                  <a:pt x="16698" y="10878"/>
                  <a:pt x="16354" y="10878"/>
                </a:cubicBezTo>
                <a:cubicBezTo>
                  <a:pt x="16251" y="11056"/>
                  <a:pt x="16226" y="11080"/>
                  <a:pt x="16218" y="11318"/>
                </a:cubicBezTo>
                <a:cubicBezTo>
                  <a:pt x="16124" y="11380"/>
                  <a:pt x="16139" y="11524"/>
                  <a:pt x="16058" y="11594"/>
                </a:cubicBezTo>
                <a:cubicBezTo>
                  <a:pt x="16012" y="11593"/>
                  <a:pt x="15931" y="11589"/>
                  <a:pt x="15918" y="11618"/>
                </a:cubicBezTo>
                <a:cubicBezTo>
                  <a:pt x="15918" y="11672"/>
                  <a:pt x="16014" y="11708"/>
                  <a:pt x="16058" y="11718"/>
                </a:cubicBezTo>
                <a:cubicBezTo>
                  <a:pt x="16047" y="11805"/>
                  <a:pt x="15916" y="11767"/>
                  <a:pt x="15954" y="11886"/>
                </a:cubicBezTo>
                <a:cubicBezTo>
                  <a:pt x="15961" y="11987"/>
                  <a:pt x="15986" y="12046"/>
                  <a:pt x="15962" y="12142"/>
                </a:cubicBezTo>
                <a:cubicBezTo>
                  <a:pt x="15770" y="12156"/>
                  <a:pt x="15906" y="12316"/>
                  <a:pt x="15758" y="12390"/>
                </a:cubicBezTo>
                <a:cubicBezTo>
                  <a:pt x="15715" y="12517"/>
                  <a:pt x="15522" y="12514"/>
                  <a:pt x="15510" y="12558"/>
                </a:cubicBezTo>
                <a:cubicBezTo>
                  <a:pt x="15469" y="12602"/>
                  <a:pt x="15272" y="12990"/>
                  <a:pt x="15194" y="12990"/>
                </a:cubicBezTo>
                <a:cubicBezTo>
                  <a:pt x="15192" y="12993"/>
                  <a:pt x="15191" y="12995"/>
                  <a:pt x="15190" y="12998"/>
                </a:cubicBezTo>
                <a:cubicBezTo>
                  <a:pt x="15097" y="13029"/>
                  <a:pt x="14894" y="13064"/>
                  <a:pt x="14894" y="13174"/>
                </a:cubicBezTo>
                <a:cubicBezTo>
                  <a:pt x="14885" y="13203"/>
                  <a:pt x="14900" y="13219"/>
                  <a:pt x="14902" y="13250"/>
                </a:cubicBezTo>
                <a:cubicBezTo>
                  <a:pt x="14708" y="13360"/>
                  <a:pt x="14456" y="13618"/>
                  <a:pt x="14202" y="13538"/>
                </a:cubicBezTo>
                <a:cubicBezTo>
                  <a:pt x="14098" y="13505"/>
                  <a:pt x="14084" y="13730"/>
                  <a:pt x="13986" y="13730"/>
                </a:cubicBezTo>
                <a:cubicBezTo>
                  <a:pt x="13930" y="13781"/>
                  <a:pt x="13790" y="13635"/>
                  <a:pt x="13790" y="13590"/>
                </a:cubicBezTo>
                <a:cubicBezTo>
                  <a:pt x="13710" y="13537"/>
                  <a:pt x="13707" y="13632"/>
                  <a:pt x="13694" y="13658"/>
                </a:cubicBezTo>
                <a:cubicBezTo>
                  <a:pt x="13651" y="13828"/>
                  <a:pt x="13373" y="14006"/>
                  <a:pt x="13202" y="14006"/>
                </a:cubicBezTo>
                <a:cubicBezTo>
                  <a:pt x="13087" y="14041"/>
                  <a:pt x="12523" y="14099"/>
                  <a:pt x="12502" y="14206"/>
                </a:cubicBezTo>
                <a:cubicBezTo>
                  <a:pt x="12500" y="14206"/>
                  <a:pt x="12499" y="14206"/>
                  <a:pt x="12498" y="14206"/>
                </a:cubicBezTo>
                <a:cubicBezTo>
                  <a:pt x="12498" y="14255"/>
                  <a:pt x="12463" y="14362"/>
                  <a:pt x="12402" y="14362"/>
                </a:cubicBezTo>
                <a:cubicBezTo>
                  <a:pt x="12349" y="14425"/>
                  <a:pt x="12381" y="14400"/>
                  <a:pt x="12398" y="14466"/>
                </a:cubicBezTo>
                <a:cubicBezTo>
                  <a:pt x="12431" y="14465"/>
                  <a:pt x="12457" y="14469"/>
                  <a:pt x="12482" y="14474"/>
                </a:cubicBezTo>
                <a:cubicBezTo>
                  <a:pt x="12499" y="14504"/>
                  <a:pt x="12495" y="14587"/>
                  <a:pt x="12490" y="14622"/>
                </a:cubicBezTo>
                <a:cubicBezTo>
                  <a:pt x="12412" y="14665"/>
                  <a:pt x="12381" y="14661"/>
                  <a:pt x="12290" y="14658"/>
                </a:cubicBezTo>
                <a:cubicBezTo>
                  <a:pt x="12290" y="14657"/>
                  <a:pt x="12290" y="14655"/>
                  <a:pt x="12290" y="14654"/>
                </a:cubicBezTo>
                <a:cubicBezTo>
                  <a:pt x="12251" y="14646"/>
                  <a:pt x="12180" y="14480"/>
                  <a:pt x="12146" y="14438"/>
                </a:cubicBezTo>
                <a:cubicBezTo>
                  <a:pt x="12015" y="14373"/>
                  <a:pt x="12146" y="14240"/>
                  <a:pt x="12154" y="14166"/>
                </a:cubicBezTo>
                <a:cubicBezTo>
                  <a:pt x="12147" y="14163"/>
                  <a:pt x="12141" y="14162"/>
                  <a:pt x="12130" y="14162"/>
                </a:cubicBezTo>
                <a:cubicBezTo>
                  <a:pt x="12130" y="14163"/>
                  <a:pt x="12130" y="14165"/>
                  <a:pt x="12130" y="14166"/>
                </a:cubicBezTo>
                <a:cubicBezTo>
                  <a:pt x="12048" y="14188"/>
                  <a:pt x="11987" y="14231"/>
                  <a:pt x="11906" y="14238"/>
                </a:cubicBezTo>
                <a:cubicBezTo>
                  <a:pt x="11906" y="14237"/>
                  <a:pt x="11906" y="14235"/>
                  <a:pt x="11906" y="14234"/>
                </a:cubicBezTo>
                <a:cubicBezTo>
                  <a:pt x="11892" y="14230"/>
                  <a:pt x="11716" y="13968"/>
                  <a:pt x="11710" y="14102"/>
                </a:cubicBezTo>
                <a:cubicBezTo>
                  <a:pt x="11752" y="14123"/>
                  <a:pt x="11764" y="14162"/>
                  <a:pt x="11710" y="14170"/>
                </a:cubicBezTo>
                <a:cubicBezTo>
                  <a:pt x="11710" y="14195"/>
                  <a:pt x="11404" y="14160"/>
                  <a:pt x="11378" y="14158"/>
                </a:cubicBezTo>
                <a:cubicBezTo>
                  <a:pt x="11275" y="14158"/>
                  <a:pt x="10897" y="14054"/>
                  <a:pt x="10930" y="13890"/>
                </a:cubicBezTo>
                <a:cubicBezTo>
                  <a:pt x="10928" y="13890"/>
                  <a:pt x="10927" y="13890"/>
                  <a:pt x="10926" y="13890"/>
                </a:cubicBezTo>
                <a:cubicBezTo>
                  <a:pt x="10910" y="13840"/>
                  <a:pt x="10957" y="13724"/>
                  <a:pt x="10958" y="13670"/>
                </a:cubicBezTo>
                <a:cubicBezTo>
                  <a:pt x="10947" y="13661"/>
                  <a:pt x="10936" y="13651"/>
                  <a:pt x="10926" y="13642"/>
                </a:cubicBezTo>
                <a:cubicBezTo>
                  <a:pt x="10891" y="13639"/>
                  <a:pt x="10526" y="13571"/>
                  <a:pt x="10526" y="13570"/>
                </a:cubicBezTo>
                <a:cubicBezTo>
                  <a:pt x="10466" y="13555"/>
                  <a:pt x="10480" y="13485"/>
                  <a:pt x="10446" y="13474"/>
                </a:cubicBezTo>
                <a:cubicBezTo>
                  <a:pt x="10427" y="13458"/>
                  <a:pt x="10352" y="13479"/>
                  <a:pt x="10342" y="13486"/>
                </a:cubicBezTo>
                <a:cubicBezTo>
                  <a:pt x="10312" y="13531"/>
                  <a:pt x="10191" y="13682"/>
                  <a:pt x="10126" y="13682"/>
                </a:cubicBezTo>
                <a:cubicBezTo>
                  <a:pt x="10126" y="13683"/>
                  <a:pt x="10126" y="13685"/>
                  <a:pt x="10126" y="13686"/>
                </a:cubicBezTo>
                <a:cubicBezTo>
                  <a:pt x="10067" y="13690"/>
                  <a:pt x="10021" y="13681"/>
                  <a:pt x="9974" y="13722"/>
                </a:cubicBezTo>
                <a:cubicBezTo>
                  <a:pt x="9974" y="13828"/>
                  <a:pt x="9832" y="13786"/>
                  <a:pt x="9786" y="13786"/>
                </a:cubicBezTo>
                <a:cubicBezTo>
                  <a:pt x="9768" y="13765"/>
                  <a:pt x="9727" y="13741"/>
                  <a:pt x="9718" y="13722"/>
                </a:cubicBezTo>
                <a:cubicBezTo>
                  <a:pt x="9700" y="13722"/>
                  <a:pt x="9562" y="13762"/>
                  <a:pt x="9562" y="13766"/>
                </a:cubicBezTo>
                <a:cubicBezTo>
                  <a:pt x="9461" y="13796"/>
                  <a:pt x="9391" y="13702"/>
                  <a:pt x="9302" y="13702"/>
                </a:cubicBezTo>
                <a:cubicBezTo>
                  <a:pt x="9286" y="13722"/>
                  <a:pt x="9218" y="13797"/>
                  <a:pt x="9202" y="13798"/>
                </a:cubicBezTo>
                <a:cubicBezTo>
                  <a:pt x="9171" y="13824"/>
                  <a:pt x="9022" y="13762"/>
                  <a:pt x="8994" y="13786"/>
                </a:cubicBezTo>
                <a:cubicBezTo>
                  <a:pt x="8952" y="13795"/>
                  <a:pt x="8960" y="13840"/>
                  <a:pt x="8962" y="13890"/>
                </a:cubicBezTo>
                <a:cubicBezTo>
                  <a:pt x="9006" y="13929"/>
                  <a:pt x="9016" y="14071"/>
                  <a:pt x="9014" y="14122"/>
                </a:cubicBezTo>
                <a:cubicBezTo>
                  <a:pt x="9055" y="14122"/>
                  <a:pt x="9052" y="14326"/>
                  <a:pt x="9042" y="14354"/>
                </a:cubicBezTo>
                <a:cubicBezTo>
                  <a:pt x="9028" y="14420"/>
                  <a:pt x="8974" y="14399"/>
                  <a:pt x="8922" y="14390"/>
                </a:cubicBezTo>
                <a:cubicBezTo>
                  <a:pt x="8922" y="14389"/>
                  <a:pt x="8922" y="14387"/>
                  <a:pt x="8922" y="14386"/>
                </a:cubicBezTo>
                <a:cubicBezTo>
                  <a:pt x="8813" y="14364"/>
                  <a:pt x="8754" y="14249"/>
                  <a:pt x="8754" y="14146"/>
                </a:cubicBezTo>
                <a:cubicBezTo>
                  <a:pt x="8754" y="14074"/>
                  <a:pt x="8746" y="14112"/>
                  <a:pt x="8710" y="14058"/>
                </a:cubicBezTo>
                <a:cubicBezTo>
                  <a:pt x="8598" y="14058"/>
                  <a:pt x="8601" y="14170"/>
                  <a:pt x="8530" y="14170"/>
                </a:cubicBezTo>
                <a:cubicBezTo>
                  <a:pt x="8530" y="14171"/>
                  <a:pt x="8530" y="14173"/>
                  <a:pt x="8530" y="14174"/>
                </a:cubicBezTo>
                <a:cubicBezTo>
                  <a:pt x="8477" y="14170"/>
                  <a:pt x="8469" y="14150"/>
                  <a:pt x="8422" y="14146"/>
                </a:cubicBezTo>
                <a:cubicBezTo>
                  <a:pt x="8404" y="14064"/>
                  <a:pt x="8214" y="13915"/>
                  <a:pt x="8214" y="13910"/>
                </a:cubicBezTo>
                <a:cubicBezTo>
                  <a:pt x="8183" y="13899"/>
                  <a:pt x="8106" y="13928"/>
                  <a:pt x="8086" y="13910"/>
                </a:cubicBezTo>
                <a:cubicBezTo>
                  <a:pt x="8062" y="13904"/>
                  <a:pt x="8029" y="13859"/>
                  <a:pt x="8022" y="13838"/>
                </a:cubicBezTo>
                <a:cubicBezTo>
                  <a:pt x="8020" y="13838"/>
                  <a:pt x="8019" y="13838"/>
                  <a:pt x="8018" y="13838"/>
                </a:cubicBezTo>
                <a:cubicBezTo>
                  <a:pt x="8001" y="13738"/>
                  <a:pt x="8039" y="13565"/>
                  <a:pt x="8006" y="13482"/>
                </a:cubicBezTo>
                <a:cubicBezTo>
                  <a:pt x="7955" y="13465"/>
                  <a:pt x="7922" y="13465"/>
                  <a:pt x="7886" y="13422"/>
                </a:cubicBezTo>
                <a:cubicBezTo>
                  <a:pt x="7821" y="13379"/>
                  <a:pt x="7798" y="13144"/>
                  <a:pt x="7730" y="13058"/>
                </a:cubicBezTo>
                <a:cubicBezTo>
                  <a:pt x="7618" y="12983"/>
                  <a:pt x="7562" y="13122"/>
                  <a:pt x="7474" y="13122"/>
                </a:cubicBezTo>
                <a:cubicBezTo>
                  <a:pt x="7474" y="13123"/>
                  <a:pt x="7474" y="13125"/>
                  <a:pt x="7474" y="13126"/>
                </a:cubicBezTo>
                <a:cubicBezTo>
                  <a:pt x="7350" y="13093"/>
                  <a:pt x="7401" y="13026"/>
                  <a:pt x="7378" y="12910"/>
                </a:cubicBezTo>
                <a:cubicBezTo>
                  <a:pt x="7339" y="12773"/>
                  <a:pt x="7407" y="12683"/>
                  <a:pt x="7438" y="12562"/>
                </a:cubicBezTo>
                <a:cubicBezTo>
                  <a:pt x="7440" y="12561"/>
                  <a:pt x="7443" y="12559"/>
                  <a:pt x="7446" y="12558"/>
                </a:cubicBezTo>
                <a:cubicBezTo>
                  <a:pt x="7446" y="12483"/>
                  <a:pt x="7660" y="12388"/>
                  <a:pt x="7714" y="12330"/>
                </a:cubicBezTo>
                <a:cubicBezTo>
                  <a:pt x="7732" y="12325"/>
                  <a:pt x="7734" y="12321"/>
                  <a:pt x="7746" y="12306"/>
                </a:cubicBezTo>
                <a:cubicBezTo>
                  <a:pt x="7776" y="12291"/>
                  <a:pt x="7912" y="11690"/>
                  <a:pt x="7838" y="11606"/>
                </a:cubicBezTo>
                <a:cubicBezTo>
                  <a:pt x="7838" y="11564"/>
                  <a:pt x="7686" y="11509"/>
                  <a:pt x="7686" y="11466"/>
                </a:cubicBezTo>
                <a:cubicBezTo>
                  <a:pt x="7673" y="11457"/>
                  <a:pt x="7660" y="11418"/>
                  <a:pt x="7658" y="11418"/>
                </a:cubicBezTo>
                <a:cubicBezTo>
                  <a:pt x="7658" y="11298"/>
                  <a:pt x="7614" y="11255"/>
                  <a:pt x="7546" y="11170"/>
                </a:cubicBezTo>
                <a:cubicBezTo>
                  <a:pt x="7502" y="11159"/>
                  <a:pt x="7450" y="11139"/>
                  <a:pt x="7418" y="11178"/>
                </a:cubicBezTo>
                <a:cubicBezTo>
                  <a:pt x="7343" y="11215"/>
                  <a:pt x="7420" y="11410"/>
                  <a:pt x="7306" y="11426"/>
                </a:cubicBezTo>
                <a:cubicBezTo>
                  <a:pt x="7230" y="11450"/>
                  <a:pt x="7145" y="11308"/>
                  <a:pt x="7074" y="11258"/>
                </a:cubicBezTo>
                <a:cubicBezTo>
                  <a:pt x="7005" y="11258"/>
                  <a:pt x="6867" y="11152"/>
                  <a:pt x="6790" y="11130"/>
                </a:cubicBezTo>
                <a:cubicBezTo>
                  <a:pt x="6790" y="11131"/>
                  <a:pt x="6790" y="11133"/>
                  <a:pt x="6790" y="11134"/>
                </a:cubicBezTo>
                <a:cubicBezTo>
                  <a:pt x="6721" y="11147"/>
                  <a:pt x="6621" y="11246"/>
                  <a:pt x="6574" y="11302"/>
                </a:cubicBezTo>
                <a:cubicBezTo>
                  <a:pt x="6374" y="11323"/>
                  <a:pt x="6199" y="11568"/>
                  <a:pt x="6014" y="11630"/>
                </a:cubicBezTo>
                <a:cubicBezTo>
                  <a:pt x="5938" y="11670"/>
                  <a:pt x="5429" y="11773"/>
                  <a:pt x="5331" y="11630"/>
                </a:cubicBezTo>
                <a:cubicBezTo>
                  <a:pt x="5290" y="11590"/>
                  <a:pt x="5338" y="11441"/>
                  <a:pt x="5342" y="11386"/>
                </a:cubicBezTo>
                <a:cubicBezTo>
                  <a:pt x="5274" y="11341"/>
                  <a:pt x="5233" y="11321"/>
                  <a:pt x="5234" y="11226"/>
                </a:cubicBezTo>
                <a:cubicBezTo>
                  <a:pt x="5208" y="11212"/>
                  <a:pt x="5050" y="11179"/>
                  <a:pt x="5050" y="11178"/>
                </a:cubicBezTo>
                <a:cubicBezTo>
                  <a:pt x="4915" y="11144"/>
                  <a:pt x="4824" y="10946"/>
                  <a:pt x="4650" y="10946"/>
                </a:cubicBezTo>
                <a:cubicBezTo>
                  <a:pt x="4650" y="10945"/>
                  <a:pt x="4382" y="11034"/>
                  <a:pt x="4350" y="11090"/>
                </a:cubicBezTo>
                <a:cubicBezTo>
                  <a:pt x="4350" y="11142"/>
                  <a:pt x="4367" y="11229"/>
                  <a:pt x="4338" y="11274"/>
                </a:cubicBezTo>
                <a:cubicBezTo>
                  <a:pt x="4251" y="11317"/>
                  <a:pt x="4250" y="11319"/>
                  <a:pt x="4150" y="11286"/>
                </a:cubicBezTo>
                <a:cubicBezTo>
                  <a:pt x="4089" y="11166"/>
                  <a:pt x="4151" y="11079"/>
                  <a:pt x="4154" y="10962"/>
                </a:cubicBezTo>
                <a:cubicBezTo>
                  <a:pt x="4093" y="10921"/>
                  <a:pt x="3964" y="10920"/>
                  <a:pt x="3898" y="10946"/>
                </a:cubicBezTo>
                <a:cubicBezTo>
                  <a:pt x="3830" y="10960"/>
                  <a:pt x="3768" y="11048"/>
                  <a:pt x="3690" y="11026"/>
                </a:cubicBezTo>
                <a:cubicBezTo>
                  <a:pt x="3604" y="11000"/>
                  <a:pt x="3558" y="10926"/>
                  <a:pt x="3502" y="10858"/>
                </a:cubicBezTo>
                <a:cubicBezTo>
                  <a:pt x="3384" y="10834"/>
                  <a:pt x="3288" y="10840"/>
                  <a:pt x="3170" y="10838"/>
                </a:cubicBezTo>
                <a:cubicBezTo>
                  <a:pt x="3078" y="10755"/>
                  <a:pt x="2997" y="10619"/>
                  <a:pt x="2922" y="10518"/>
                </a:cubicBezTo>
                <a:cubicBezTo>
                  <a:pt x="2857" y="10476"/>
                  <a:pt x="2778" y="10519"/>
                  <a:pt x="2714" y="10434"/>
                </a:cubicBezTo>
                <a:cubicBezTo>
                  <a:pt x="2704" y="10426"/>
                  <a:pt x="2695" y="10418"/>
                  <a:pt x="2686" y="10410"/>
                </a:cubicBezTo>
                <a:cubicBezTo>
                  <a:pt x="2639" y="10348"/>
                  <a:pt x="2595" y="10198"/>
                  <a:pt x="2590" y="10098"/>
                </a:cubicBezTo>
                <a:cubicBezTo>
                  <a:pt x="2540" y="10065"/>
                  <a:pt x="2398" y="10098"/>
                  <a:pt x="2374" y="10050"/>
                </a:cubicBezTo>
                <a:cubicBezTo>
                  <a:pt x="2343" y="10050"/>
                  <a:pt x="2274" y="9915"/>
                  <a:pt x="2274" y="9894"/>
                </a:cubicBezTo>
                <a:cubicBezTo>
                  <a:pt x="2212" y="9848"/>
                  <a:pt x="2103" y="9817"/>
                  <a:pt x="2058" y="9762"/>
                </a:cubicBezTo>
                <a:cubicBezTo>
                  <a:pt x="2055" y="9761"/>
                  <a:pt x="2052" y="9759"/>
                  <a:pt x="2050" y="9758"/>
                </a:cubicBezTo>
                <a:cubicBezTo>
                  <a:pt x="2050" y="9710"/>
                  <a:pt x="1884" y="9515"/>
                  <a:pt x="1882" y="9514"/>
                </a:cubicBezTo>
                <a:cubicBezTo>
                  <a:pt x="1713" y="9542"/>
                  <a:pt x="1515" y="9634"/>
                  <a:pt x="1386" y="9466"/>
                </a:cubicBezTo>
                <a:cubicBezTo>
                  <a:pt x="1347" y="9424"/>
                  <a:pt x="1338" y="9330"/>
                  <a:pt x="1338" y="9254"/>
                </a:cubicBezTo>
                <a:cubicBezTo>
                  <a:pt x="1166" y="9116"/>
                  <a:pt x="1111" y="8946"/>
                  <a:pt x="874" y="8946"/>
                </a:cubicBezTo>
                <a:cubicBezTo>
                  <a:pt x="825" y="8932"/>
                  <a:pt x="837" y="8929"/>
                  <a:pt x="810" y="8906"/>
                </a:cubicBezTo>
                <a:cubicBezTo>
                  <a:pt x="817" y="8823"/>
                  <a:pt x="802" y="8778"/>
                  <a:pt x="862" y="8726"/>
                </a:cubicBezTo>
                <a:cubicBezTo>
                  <a:pt x="862" y="8723"/>
                  <a:pt x="862" y="8721"/>
                  <a:pt x="862" y="8718"/>
                </a:cubicBezTo>
                <a:cubicBezTo>
                  <a:pt x="950" y="8659"/>
                  <a:pt x="894" y="8404"/>
                  <a:pt x="894" y="8322"/>
                </a:cubicBezTo>
                <a:cubicBezTo>
                  <a:pt x="892" y="8322"/>
                  <a:pt x="891" y="8322"/>
                  <a:pt x="890" y="8322"/>
                </a:cubicBezTo>
                <a:cubicBezTo>
                  <a:pt x="890" y="8214"/>
                  <a:pt x="878" y="8264"/>
                  <a:pt x="910" y="8202"/>
                </a:cubicBezTo>
                <a:cubicBezTo>
                  <a:pt x="1002" y="8202"/>
                  <a:pt x="1062" y="8272"/>
                  <a:pt x="1142" y="8274"/>
                </a:cubicBezTo>
                <a:cubicBezTo>
                  <a:pt x="1151" y="8240"/>
                  <a:pt x="1162" y="8261"/>
                  <a:pt x="1162" y="8218"/>
                </a:cubicBezTo>
                <a:cubicBezTo>
                  <a:pt x="1163" y="8218"/>
                  <a:pt x="1164" y="8218"/>
                  <a:pt x="1166" y="8218"/>
                </a:cubicBezTo>
                <a:cubicBezTo>
                  <a:pt x="1166" y="8056"/>
                  <a:pt x="1116" y="7919"/>
                  <a:pt x="1090" y="7762"/>
                </a:cubicBezTo>
                <a:cubicBezTo>
                  <a:pt x="1088" y="7762"/>
                  <a:pt x="1087" y="7762"/>
                  <a:pt x="1086" y="7762"/>
                </a:cubicBezTo>
                <a:cubicBezTo>
                  <a:pt x="1046" y="7640"/>
                  <a:pt x="1182" y="7574"/>
                  <a:pt x="1182" y="7478"/>
                </a:cubicBezTo>
                <a:cubicBezTo>
                  <a:pt x="1172" y="7419"/>
                  <a:pt x="1161" y="7417"/>
                  <a:pt x="1138" y="7398"/>
                </a:cubicBezTo>
                <a:cubicBezTo>
                  <a:pt x="989" y="7368"/>
                  <a:pt x="969" y="7185"/>
                  <a:pt x="1002" y="7070"/>
                </a:cubicBezTo>
                <a:cubicBezTo>
                  <a:pt x="1039" y="6937"/>
                  <a:pt x="620" y="6604"/>
                  <a:pt x="542" y="6674"/>
                </a:cubicBezTo>
                <a:cubicBezTo>
                  <a:pt x="511" y="6672"/>
                  <a:pt x="470" y="6618"/>
                  <a:pt x="474" y="6614"/>
                </a:cubicBezTo>
                <a:cubicBezTo>
                  <a:pt x="474" y="6539"/>
                  <a:pt x="545" y="6334"/>
                  <a:pt x="506" y="6270"/>
                </a:cubicBezTo>
                <a:cubicBezTo>
                  <a:pt x="445" y="6240"/>
                  <a:pt x="253" y="6082"/>
                  <a:pt x="210" y="6030"/>
                </a:cubicBezTo>
                <a:cubicBezTo>
                  <a:pt x="206" y="6027"/>
                  <a:pt x="202" y="6025"/>
                  <a:pt x="198" y="6022"/>
                </a:cubicBezTo>
                <a:cubicBezTo>
                  <a:pt x="122" y="5909"/>
                  <a:pt x="217" y="5802"/>
                  <a:pt x="330" y="5774"/>
                </a:cubicBezTo>
                <a:cubicBezTo>
                  <a:pt x="391" y="5650"/>
                  <a:pt x="362" y="5521"/>
                  <a:pt x="362" y="5390"/>
                </a:cubicBezTo>
                <a:cubicBezTo>
                  <a:pt x="360" y="5390"/>
                  <a:pt x="359" y="5390"/>
                  <a:pt x="358" y="5390"/>
                </a:cubicBezTo>
                <a:cubicBezTo>
                  <a:pt x="358" y="5246"/>
                  <a:pt x="201" y="5340"/>
                  <a:pt x="122" y="5342"/>
                </a:cubicBezTo>
                <a:cubicBezTo>
                  <a:pt x="64" y="5300"/>
                  <a:pt x="0" y="5270"/>
                  <a:pt x="62" y="5134"/>
                </a:cubicBezTo>
                <a:cubicBezTo>
                  <a:pt x="186" y="5107"/>
                  <a:pt x="153" y="4950"/>
                  <a:pt x="94" y="4950"/>
                </a:cubicBezTo>
                <a:cubicBezTo>
                  <a:pt x="77" y="4916"/>
                  <a:pt x="227" y="4832"/>
                  <a:pt x="246" y="4750"/>
                </a:cubicBezTo>
                <a:cubicBezTo>
                  <a:pt x="357" y="4750"/>
                  <a:pt x="701" y="4452"/>
                  <a:pt x="902" y="4518"/>
                </a:cubicBezTo>
                <a:cubicBezTo>
                  <a:pt x="1041" y="4541"/>
                  <a:pt x="931" y="4709"/>
                  <a:pt x="1118" y="4718"/>
                </a:cubicBezTo>
                <a:cubicBezTo>
                  <a:pt x="1388" y="4493"/>
                  <a:pt x="1528" y="4478"/>
                  <a:pt x="1874" y="4478"/>
                </a:cubicBezTo>
                <a:cubicBezTo>
                  <a:pt x="1874" y="4477"/>
                  <a:pt x="1874" y="4475"/>
                  <a:pt x="1874" y="4474"/>
                </a:cubicBezTo>
                <a:cubicBezTo>
                  <a:pt x="1902" y="4464"/>
                  <a:pt x="2242" y="4429"/>
                  <a:pt x="2242" y="4410"/>
                </a:cubicBezTo>
                <a:cubicBezTo>
                  <a:pt x="2353" y="4352"/>
                  <a:pt x="2361" y="4299"/>
                  <a:pt x="2350" y="4234"/>
                </a:cubicBezTo>
                <a:cubicBezTo>
                  <a:pt x="2361" y="4225"/>
                  <a:pt x="2671" y="3846"/>
                  <a:pt x="2674" y="3838"/>
                </a:cubicBezTo>
                <a:cubicBezTo>
                  <a:pt x="2710" y="3675"/>
                  <a:pt x="2718" y="3508"/>
                  <a:pt x="2686" y="3342"/>
                </a:cubicBezTo>
                <a:cubicBezTo>
                  <a:pt x="2687" y="3342"/>
                  <a:pt x="2688" y="3342"/>
                  <a:pt x="2690" y="3342"/>
                </a:cubicBezTo>
                <a:cubicBezTo>
                  <a:pt x="2706" y="3290"/>
                  <a:pt x="2714" y="3219"/>
                  <a:pt x="2670" y="3186"/>
                </a:cubicBezTo>
                <a:cubicBezTo>
                  <a:pt x="2633" y="3134"/>
                  <a:pt x="2658" y="3094"/>
                  <a:pt x="2722" y="3094"/>
                </a:cubicBezTo>
                <a:cubicBezTo>
                  <a:pt x="2974" y="3017"/>
                  <a:pt x="3174" y="3166"/>
                  <a:pt x="3410" y="3166"/>
                </a:cubicBezTo>
                <a:cubicBezTo>
                  <a:pt x="3411" y="3162"/>
                  <a:pt x="3412" y="3158"/>
                  <a:pt x="3414" y="3154"/>
                </a:cubicBezTo>
                <a:cubicBezTo>
                  <a:pt x="3476" y="3081"/>
                  <a:pt x="3345" y="2870"/>
                  <a:pt x="3586" y="2750"/>
                </a:cubicBezTo>
                <a:cubicBezTo>
                  <a:pt x="3621" y="2694"/>
                  <a:pt x="3741" y="2471"/>
                  <a:pt x="3750" y="2438"/>
                </a:cubicBezTo>
                <a:cubicBezTo>
                  <a:pt x="3751" y="2438"/>
                  <a:pt x="3752" y="2438"/>
                  <a:pt x="3754" y="2438"/>
                </a:cubicBezTo>
                <a:cubicBezTo>
                  <a:pt x="3783" y="2394"/>
                  <a:pt x="3838" y="2410"/>
                  <a:pt x="3882" y="2414"/>
                </a:cubicBezTo>
                <a:cubicBezTo>
                  <a:pt x="3882" y="2524"/>
                  <a:pt x="4395" y="2601"/>
                  <a:pt x="4418" y="2598"/>
                </a:cubicBezTo>
                <a:cubicBezTo>
                  <a:pt x="4418" y="2597"/>
                  <a:pt x="4418" y="2595"/>
                  <a:pt x="4418" y="2594"/>
                </a:cubicBezTo>
                <a:cubicBezTo>
                  <a:pt x="4495" y="2589"/>
                  <a:pt x="4512" y="2572"/>
                  <a:pt x="4534" y="2502"/>
                </a:cubicBezTo>
                <a:cubicBezTo>
                  <a:pt x="4535" y="2502"/>
                  <a:pt x="4527" y="2252"/>
                  <a:pt x="4542" y="2218"/>
                </a:cubicBezTo>
                <a:cubicBezTo>
                  <a:pt x="4543" y="2218"/>
                  <a:pt x="4544" y="2218"/>
                  <a:pt x="4546" y="2218"/>
                </a:cubicBezTo>
                <a:cubicBezTo>
                  <a:pt x="4589" y="2046"/>
                  <a:pt x="4839" y="2063"/>
                  <a:pt x="4974" y="2018"/>
                </a:cubicBezTo>
                <a:cubicBezTo>
                  <a:pt x="4974" y="2017"/>
                  <a:pt x="4974" y="2015"/>
                  <a:pt x="4974" y="2014"/>
                </a:cubicBezTo>
                <a:cubicBezTo>
                  <a:pt x="5049" y="1951"/>
                  <a:pt x="5019" y="1822"/>
                  <a:pt x="5178" y="1822"/>
                </a:cubicBezTo>
                <a:cubicBezTo>
                  <a:pt x="5252" y="1798"/>
                  <a:pt x="5366" y="1846"/>
                  <a:pt x="5366" y="1934"/>
                </a:cubicBezTo>
                <a:cubicBezTo>
                  <a:pt x="5367" y="1934"/>
                  <a:pt x="5368" y="1934"/>
                  <a:pt x="5370" y="1934"/>
                </a:cubicBezTo>
                <a:cubicBezTo>
                  <a:pt x="5371" y="1983"/>
                  <a:pt x="5402" y="2050"/>
                  <a:pt x="5402" y="2078"/>
                </a:cubicBezTo>
                <a:cubicBezTo>
                  <a:pt x="5380" y="2141"/>
                  <a:pt x="5684" y="2379"/>
                  <a:pt x="5738" y="2370"/>
                </a:cubicBezTo>
                <a:cubicBezTo>
                  <a:pt x="5784" y="2383"/>
                  <a:pt x="5919" y="2460"/>
                  <a:pt x="5930" y="2494"/>
                </a:cubicBezTo>
                <a:cubicBezTo>
                  <a:pt x="5930" y="2585"/>
                  <a:pt x="5943" y="2772"/>
                  <a:pt x="6010" y="2822"/>
                </a:cubicBezTo>
                <a:cubicBezTo>
                  <a:pt x="6034" y="2944"/>
                  <a:pt x="6133" y="3137"/>
                  <a:pt x="5994" y="3242"/>
                </a:cubicBezTo>
                <a:cubicBezTo>
                  <a:pt x="5994" y="3245"/>
                  <a:pt x="5994" y="3247"/>
                  <a:pt x="5994" y="3250"/>
                </a:cubicBezTo>
                <a:cubicBezTo>
                  <a:pt x="5868" y="3381"/>
                  <a:pt x="5841" y="3480"/>
                  <a:pt x="5962" y="3614"/>
                </a:cubicBezTo>
                <a:cubicBezTo>
                  <a:pt x="6036" y="3668"/>
                  <a:pt x="6177" y="3684"/>
                  <a:pt x="6274" y="3706"/>
                </a:cubicBezTo>
                <a:cubicBezTo>
                  <a:pt x="6333" y="3702"/>
                  <a:pt x="7312" y="4055"/>
                  <a:pt x="7274" y="4298"/>
                </a:cubicBezTo>
                <a:cubicBezTo>
                  <a:pt x="7275" y="4298"/>
                  <a:pt x="7276" y="4298"/>
                  <a:pt x="7278" y="4298"/>
                </a:cubicBezTo>
                <a:cubicBezTo>
                  <a:pt x="7282" y="4387"/>
                  <a:pt x="7316" y="4537"/>
                  <a:pt x="7406" y="4582"/>
                </a:cubicBezTo>
                <a:cubicBezTo>
                  <a:pt x="7407" y="4587"/>
                  <a:pt x="7408" y="4593"/>
                  <a:pt x="7410" y="4598"/>
                </a:cubicBezTo>
                <a:cubicBezTo>
                  <a:pt x="7411" y="4598"/>
                  <a:pt x="7412" y="4598"/>
                  <a:pt x="7414" y="4598"/>
                </a:cubicBezTo>
                <a:cubicBezTo>
                  <a:pt x="7414" y="4602"/>
                  <a:pt x="7408" y="4770"/>
                  <a:pt x="7434" y="4770"/>
                </a:cubicBezTo>
                <a:cubicBezTo>
                  <a:pt x="7434" y="4773"/>
                  <a:pt x="7434" y="4775"/>
                  <a:pt x="7434" y="4778"/>
                </a:cubicBezTo>
                <a:cubicBezTo>
                  <a:pt x="7443" y="4786"/>
                  <a:pt x="7452" y="4794"/>
                  <a:pt x="7462" y="4802"/>
                </a:cubicBezTo>
                <a:cubicBezTo>
                  <a:pt x="7464" y="4806"/>
                  <a:pt x="7467" y="4810"/>
                  <a:pt x="7470" y="4814"/>
                </a:cubicBezTo>
                <a:cubicBezTo>
                  <a:pt x="7578" y="4814"/>
                  <a:pt x="7699" y="4862"/>
                  <a:pt x="7826" y="4862"/>
                </a:cubicBezTo>
                <a:cubicBezTo>
                  <a:pt x="7922" y="4891"/>
                  <a:pt x="8113" y="4966"/>
                  <a:pt x="8194" y="4966"/>
                </a:cubicBezTo>
                <a:cubicBezTo>
                  <a:pt x="8195" y="4969"/>
                  <a:pt x="8196" y="4971"/>
                  <a:pt x="8198" y="4974"/>
                </a:cubicBezTo>
                <a:cubicBezTo>
                  <a:pt x="8432" y="4974"/>
                  <a:pt x="8655" y="4962"/>
                  <a:pt x="8886" y="4962"/>
                </a:cubicBezTo>
                <a:cubicBezTo>
                  <a:pt x="8886" y="4963"/>
                  <a:pt x="8886" y="4965"/>
                  <a:pt x="8886" y="4966"/>
                </a:cubicBezTo>
                <a:cubicBezTo>
                  <a:pt x="9123" y="4996"/>
                  <a:pt x="9247" y="5236"/>
                  <a:pt x="9422" y="5262"/>
                </a:cubicBezTo>
                <a:cubicBezTo>
                  <a:pt x="9501" y="5172"/>
                  <a:pt x="9671" y="5297"/>
                  <a:pt x="9706" y="5346"/>
                </a:cubicBezTo>
                <a:cubicBezTo>
                  <a:pt x="9706" y="5347"/>
                  <a:pt x="9706" y="5349"/>
                  <a:pt x="9706" y="5350"/>
                </a:cubicBezTo>
                <a:cubicBezTo>
                  <a:pt x="9877" y="5350"/>
                  <a:pt x="9918" y="5443"/>
                  <a:pt x="10018" y="5518"/>
                </a:cubicBezTo>
                <a:cubicBezTo>
                  <a:pt x="10039" y="5546"/>
                  <a:pt x="10062" y="5550"/>
                  <a:pt x="10098" y="5550"/>
                </a:cubicBezTo>
                <a:cubicBezTo>
                  <a:pt x="10148" y="5398"/>
                  <a:pt x="11150" y="5185"/>
                  <a:pt x="11150" y="5038"/>
                </a:cubicBezTo>
                <a:cubicBezTo>
                  <a:pt x="11152" y="5038"/>
                  <a:pt x="11155" y="5038"/>
                  <a:pt x="11158" y="5038"/>
                </a:cubicBezTo>
                <a:cubicBezTo>
                  <a:pt x="11158" y="5037"/>
                  <a:pt x="11158" y="5035"/>
                  <a:pt x="11158" y="5034"/>
                </a:cubicBezTo>
                <a:cubicBezTo>
                  <a:pt x="11318" y="4988"/>
                  <a:pt x="11532" y="5124"/>
                  <a:pt x="11726" y="5086"/>
                </a:cubicBezTo>
                <a:cubicBezTo>
                  <a:pt x="11754" y="5001"/>
                  <a:pt x="11935" y="4830"/>
                  <a:pt x="12002" y="4770"/>
                </a:cubicBezTo>
                <a:cubicBezTo>
                  <a:pt x="12079" y="4700"/>
                  <a:pt x="12387" y="4472"/>
                  <a:pt x="12350" y="4430"/>
                </a:cubicBezTo>
                <a:cubicBezTo>
                  <a:pt x="12320" y="4322"/>
                  <a:pt x="12136" y="3848"/>
                  <a:pt x="12422" y="3850"/>
                </a:cubicBezTo>
                <a:cubicBezTo>
                  <a:pt x="12422" y="3851"/>
                  <a:pt x="12422" y="3853"/>
                  <a:pt x="12422" y="3854"/>
                </a:cubicBezTo>
                <a:cubicBezTo>
                  <a:pt x="12425" y="3854"/>
                  <a:pt x="12774" y="4075"/>
                  <a:pt x="12774" y="3990"/>
                </a:cubicBezTo>
                <a:cubicBezTo>
                  <a:pt x="12872" y="3990"/>
                  <a:pt x="13066" y="3751"/>
                  <a:pt x="13090" y="3662"/>
                </a:cubicBezTo>
                <a:cubicBezTo>
                  <a:pt x="13207" y="3639"/>
                  <a:pt x="13415" y="3634"/>
                  <a:pt x="13470" y="3526"/>
                </a:cubicBezTo>
                <a:cubicBezTo>
                  <a:pt x="13546" y="3468"/>
                  <a:pt x="13616" y="3266"/>
                  <a:pt x="13638" y="3266"/>
                </a:cubicBezTo>
                <a:cubicBezTo>
                  <a:pt x="13691" y="3202"/>
                  <a:pt x="13784" y="3181"/>
                  <a:pt x="13862" y="3162"/>
                </a:cubicBezTo>
                <a:cubicBezTo>
                  <a:pt x="13862" y="3161"/>
                  <a:pt x="13862" y="3159"/>
                  <a:pt x="13862" y="3158"/>
                </a:cubicBezTo>
                <a:cubicBezTo>
                  <a:pt x="13866" y="3158"/>
                  <a:pt x="13870" y="3158"/>
                  <a:pt x="13874" y="3158"/>
                </a:cubicBezTo>
                <a:cubicBezTo>
                  <a:pt x="13910" y="3113"/>
                  <a:pt x="14049" y="3002"/>
                  <a:pt x="14094" y="3002"/>
                </a:cubicBezTo>
                <a:cubicBezTo>
                  <a:pt x="14094" y="2981"/>
                  <a:pt x="14485" y="2974"/>
                  <a:pt x="14542" y="2958"/>
                </a:cubicBezTo>
                <a:cubicBezTo>
                  <a:pt x="14542" y="2907"/>
                  <a:pt x="14530" y="2850"/>
                  <a:pt x="14530" y="2814"/>
                </a:cubicBezTo>
                <a:cubicBezTo>
                  <a:pt x="14480" y="2657"/>
                  <a:pt x="14287" y="2560"/>
                  <a:pt x="14134" y="2474"/>
                </a:cubicBezTo>
                <a:cubicBezTo>
                  <a:pt x="14067" y="2472"/>
                  <a:pt x="14043" y="2550"/>
                  <a:pt x="13954" y="2550"/>
                </a:cubicBezTo>
                <a:cubicBezTo>
                  <a:pt x="13914" y="2595"/>
                  <a:pt x="13909" y="2637"/>
                  <a:pt x="13870" y="2686"/>
                </a:cubicBezTo>
                <a:cubicBezTo>
                  <a:pt x="13777" y="2682"/>
                  <a:pt x="13606" y="2604"/>
                  <a:pt x="13546" y="2622"/>
                </a:cubicBezTo>
                <a:cubicBezTo>
                  <a:pt x="13546" y="2623"/>
                  <a:pt x="13546" y="2625"/>
                  <a:pt x="13546" y="2626"/>
                </a:cubicBezTo>
                <a:cubicBezTo>
                  <a:pt x="13454" y="2626"/>
                  <a:pt x="13379" y="2703"/>
                  <a:pt x="13238" y="2698"/>
                </a:cubicBezTo>
                <a:cubicBezTo>
                  <a:pt x="13218" y="2661"/>
                  <a:pt x="13187" y="2639"/>
                  <a:pt x="13186" y="2582"/>
                </a:cubicBezTo>
                <a:cubicBezTo>
                  <a:pt x="13238" y="2522"/>
                  <a:pt x="13328" y="2448"/>
                  <a:pt x="13302" y="2358"/>
                </a:cubicBezTo>
                <a:cubicBezTo>
                  <a:pt x="13302" y="2165"/>
                  <a:pt x="13358" y="2041"/>
                  <a:pt x="13398" y="1842"/>
                </a:cubicBezTo>
                <a:cubicBezTo>
                  <a:pt x="13400" y="1841"/>
                  <a:pt x="13403" y="1839"/>
                  <a:pt x="13406" y="1838"/>
                </a:cubicBezTo>
                <a:cubicBezTo>
                  <a:pt x="13422" y="1813"/>
                  <a:pt x="13449" y="1787"/>
                  <a:pt x="13478" y="1778"/>
                </a:cubicBezTo>
                <a:cubicBezTo>
                  <a:pt x="13672" y="1778"/>
                  <a:pt x="13879" y="1796"/>
                  <a:pt x="14018" y="1638"/>
                </a:cubicBezTo>
                <a:cubicBezTo>
                  <a:pt x="14030" y="1627"/>
                  <a:pt x="14042" y="1617"/>
                  <a:pt x="14054" y="1606"/>
                </a:cubicBezTo>
                <a:cubicBezTo>
                  <a:pt x="14054" y="1501"/>
                  <a:pt x="14126" y="1344"/>
                  <a:pt x="14126" y="1222"/>
                </a:cubicBezTo>
                <a:cubicBezTo>
                  <a:pt x="14127" y="1222"/>
                  <a:pt x="14128" y="1222"/>
                  <a:pt x="14130" y="1222"/>
                </a:cubicBezTo>
                <a:cubicBezTo>
                  <a:pt x="14130" y="1063"/>
                  <a:pt x="14313" y="794"/>
                  <a:pt x="14318" y="794"/>
                </a:cubicBezTo>
                <a:cubicBezTo>
                  <a:pt x="14365" y="682"/>
                  <a:pt x="14231" y="563"/>
                  <a:pt x="14142" y="518"/>
                </a:cubicBezTo>
                <a:cubicBezTo>
                  <a:pt x="14142" y="511"/>
                  <a:pt x="14138" y="474"/>
                  <a:pt x="14134" y="474"/>
                </a:cubicBezTo>
                <a:cubicBezTo>
                  <a:pt x="14151" y="360"/>
                  <a:pt x="14160" y="346"/>
                  <a:pt x="14238" y="286"/>
                </a:cubicBezTo>
                <a:cubicBezTo>
                  <a:pt x="14325" y="264"/>
                  <a:pt x="14406" y="238"/>
                  <a:pt x="14490" y="210"/>
                </a:cubicBezTo>
                <a:cubicBezTo>
                  <a:pt x="14541" y="107"/>
                  <a:pt x="14840" y="18"/>
                  <a:pt x="14954" y="18"/>
                </a:cubicBezTo>
                <a:cubicBezTo>
                  <a:pt x="15033" y="0"/>
                  <a:pt x="15124" y="82"/>
                  <a:pt x="15202" y="82"/>
                </a:cubicBezTo>
                <a:cubicBezTo>
                  <a:pt x="15202" y="83"/>
                  <a:pt x="15202" y="85"/>
                  <a:pt x="15202" y="86"/>
                </a:cubicBezTo>
                <a:cubicBezTo>
                  <a:pt x="15348" y="79"/>
                  <a:pt x="15429" y="67"/>
                  <a:pt x="15558" y="122"/>
                </a:cubicBezTo>
                <a:cubicBezTo>
                  <a:pt x="15558" y="123"/>
                  <a:pt x="15558" y="125"/>
                  <a:pt x="15558" y="126"/>
                </a:cubicBezTo>
                <a:cubicBezTo>
                  <a:pt x="15563" y="127"/>
                  <a:pt x="15568" y="129"/>
                  <a:pt x="15574" y="130"/>
                </a:cubicBezTo>
                <a:cubicBezTo>
                  <a:pt x="15574" y="131"/>
                  <a:pt x="15574" y="133"/>
                  <a:pt x="15574" y="134"/>
                </a:cubicBezTo>
                <a:cubicBezTo>
                  <a:pt x="15576" y="134"/>
                  <a:pt x="15579" y="134"/>
                  <a:pt x="15582" y="134"/>
                </a:cubicBezTo>
                <a:cubicBezTo>
                  <a:pt x="15586" y="138"/>
                  <a:pt x="16030" y="600"/>
                  <a:pt x="16030" y="686"/>
                </a:cubicBezTo>
                <a:cubicBezTo>
                  <a:pt x="16031" y="686"/>
                  <a:pt x="16032" y="686"/>
                  <a:pt x="16034" y="686"/>
                </a:cubicBezTo>
                <a:cubicBezTo>
                  <a:pt x="16036" y="694"/>
                  <a:pt x="16039" y="702"/>
                  <a:pt x="16042" y="710"/>
                </a:cubicBezTo>
                <a:cubicBezTo>
                  <a:pt x="16048" y="715"/>
                  <a:pt x="16055" y="721"/>
                  <a:pt x="16062" y="726"/>
                </a:cubicBezTo>
                <a:cubicBezTo>
                  <a:pt x="16062" y="729"/>
                  <a:pt x="16062" y="731"/>
                  <a:pt x="16062" y="734"/>
                </a:cubicBezTo>
                <a:cubicBezTo>
                  <a:pt x="16127" y="794"/>
                  <a:pt x="16200" y="866"/>
                  <a:pt x="16266" y="918"/>
                </a:cubicBezTo>
                <a:cubicBezTo>
                  <a:pt x="16266" y="922"/>
                  <a:pt x="16266" y="926"/>
                  <a:pt x="16266" y="930"/>
                </a:cubicBezTo>
                <a:cubicBezTo>
                  <a:pt x="16267" y="930"/>
                  <a:pt x="16268" y="930"/>
                  <a:pt x="16270" y="930"/>
                </a:cubicBezTo>
                <a:cubicBezTo>
                  <a:pt x="16270" y="1037"/>
                  <a:pt x="16327" y="1094"/>
                  <a:pt x="16402" y="1150"/>
                </a:cubicBezTo>
                <a:cubicBezTo>
                  <a:pt x="16402" y="1160"/>
                  <a:pt x="16405" y="1160"/>
                  <a:pt x="16414" y="1166"/>
                </a:cubicBezTo>
                <a:cubicBezTo>
                  <a:pt x="16421" y="1195"/>
                  <a:pt x="16446" y="1334"/>
                  <a:pt x="16486" y="1334"/>
                </a:cubicBezTo>
                <a:cubicBezTo>
                  <a:pt x="16487" y="1337"/>
                  <a:pt x="16488" y="1339"/>
                  <a:pt x="16490" y="1342"/>
                </a:cubicBezTo>
                <a:cubicBezTo>
                  <a:pt x="16578" y="1342"/>
                  <a:pt x="16744" y="1323"/>
                  <a:pt x="16814" y="1350"/>
                </a:cubicBezTo>
                <a:cubicBezTo>
                  <a:pt x="16814" y="1390"/>
                  <a:pt x="16986" y="1351"/>
                  <a:pt x="17038" y="1366"/>
                </a:cubicBezTo>
                <a:cubicBezTo>
                  <a:pt x="17038" y="1374"/>
                  <a:pt x="17108" y="1402"/>
                  <a:pt x="17118" y="1414"/>
                </a:cubicBezTo>
                <a:cubicBezTo>
                  <a:pt x="17126" y="1493"/>
                  <a:pt x="17286" y="1537"/>
                  <a:pt x="17378" y="1558"/>
                </a:cubicBezTo>
                <a:cubicBezTo>
                  <a:pt x="17378" y="1649"/>
                  <a:pt x="17510" y="1914"/>
                  <a:pt x="17618" y="1914"/>
                </a:cubicBezTo>
                <a:close/>
                <a:moveTo>
                  <a:pt x="16158" y="13186"/>
                </a:moveTo>
                <a:cubicBezTo>
                  <a:pt x="16169" y="13075"/>
                  <a:pt x="16183" y="12977"/>
                  <a:pt x="16190" y="12858"/>
                </a:cubicBezTo>
                <a:cubicBezTo>
                  <a:pt x="16191" y="12858"/>
                  <a:pt x="16192" y="12858"/>
                  <a:pt x="16194" y="12858"/>
                </a:cubicBezTo>
                <a:cubicBezTo>
                  <a:pt x="16194" y="12716"/>
                  <a:pt x="16266" y="12687"/>
                  <a:pt x="16266" y="12566"/>
                </a:cubicBezTo>
                <a:cubicBezTo>
                  <a:pt x="16267" y="12566"/>
                  <a:pt x="16268" y="12566"/>
                  <a:pt x="16270" y="12566"/>
                </a:cubicBezTo>
                <a:cubicBezTo>
                  <a:pt x="16270" y="12438"/>
                  <a:pt x="16397" y="12205"/>
                  <a:pt x="16502" y="12114"/>
                </a:cubicBezTo>
                <a:cubicBezTo>
                  <a:pt x="16517" y="12092"/>
                  <a:pt x="16659" y="12067"/>
                  <a:pt x="16694" y="12078"/>
                </a:cubicBezTo>
                <a:cubicBezTo>
                  <a:pt x="16694" y="12079"/>
                  <a:pt x="16694" y="12081"/>
                  <a:pt x="16694" y="12082"/>
                </a:cubicBezTo>
                <a:cubicBezTo>
                  <a:pt x="16949" y="12118"/>
                  <a:pt x="16786" y="12268"/>
                  <a:pt x="16786" y="12378"/>
                </a:cubicBezTo>
                <a:cubicBezTo>
                  <a:pt x="16784" y="12378"/>
                  <a:pt x="16783" y="12378"/>
                  <a:pt x="16782" y="12378"/>
                </a:cubicBezTo>
                <a:cubicBezTo>
                  <a:pt x="16782" y="12535"/>
                  <a:pt x="16844" y="12763"/>
                  <a:pt x="16802" y="12906"/>
                </a:cubicBezTo>
                <a:cubicBezTo>
                  <a:pt x="16802" y="12969"/>
                  <a:pt x="16742" y="13020"/>
                  <a:pt x="16742" y="13066"/>
                </a:cubicBezTo>
                <a:cubicBezTo>
                  <a:pt x="16707" y="13119"/>
                  <a:pt x="16586" y="13134"/>
                  <a:pt x="16586" y="13222"/>
                </a:cubicBezTo>
                <a:cubicBezTo>
                  <a:pt x="16584" y="13222"/>
                  <a:pt x="16583" y="13222"/>
                  <a:pt x="16582" y="13222"/>
                </a:cubicBezTo>
                <a:cubicBezTo>
                  <a:pt x="16524" y="13375"/>
                  <a:pt x="16596" y="13474"/>
                  <a:pt x="16466" y="13626"/>
                </a:cubicBezTo>
                <a:cubicBezTo>
                  <a:pt x="16464" y="13626"/>
                  <a:pt x="16463" y="13626"/>
                  <a:pt x="16462" y="13626"/>
                </a:cubicBezTo>
                <a:cubicBezTo>
                  <a:pt x="16462" y="13625"/>
                  <a:pt x="16462" y="13623"/>
                  <a:pt x="16462" y="13622"/>
                </a:cubicBezTo>
                <a:cubicBezTo>
                  <a:pt x="16460" y="13622"/>
                  <a:pt x="16459" y="13622"/>
                  <a:pt x="16458" y="13622"/>
                </a:cubicBezTo>
                <a:cubicBezTo>
                  <a:pt x="16458" y="13575"/>
                  <a:pt x="16358" y="13524"/>
                  <a:pt x="16350" y="13458"/>
                </a:cubicBezTo>
                <a:cubicBezTo>
                  <a:pt x="16348" y="13458"/>
                  <a:pt x="16347" y="13458"/>
                  <a:pt x="16346" y="13458"/>
                </a:cubicBezTo>
                <a:cubicBezTo>
                  <a:pt x="16254" y="13348"/>
                  <a:pt x="16195" y="13318"/>
                  <a:pt x="16158" y="13186"/>
                </a:cubicBezTo>
                <a:close/>
                <a:moveTo>
                  <a:pt x="11910" y="14830"/>
                </a:moveTo>
                <a:cubicBezTo>
                  <a:pt x="12062" y="14815"/>
                  <a:pt x="12395" y="14674"/>
                  <a:pt x="12562" y="14742"/>
                </a:cubicBezTo>
                <a:cubicBezTo>
                  <a:pt x="12604" y="14751"/>
                  <a:pt x="12682" y="14784"/>
                  <a:pt x="12694" y="14830"/>
                </a:cubicBezTo>
                <a:cubicBezTo>
                  <a:pt x="12732" y="14884"/>
                  <a:pt x="12628" y="15009"/>
                  <a:pt x="12538" y="15282"/>
                </a:cubicBezTo>
                <a:cubicBezTo>
                  <a:pt x="12535" y="15283"/>
                  <a:pt x="12532" y="15285"/>
                  <a:pt x="12530" y="15286"/>
                </a:cubicBezTo>
                <a:cubicBezTo>
                  <a:pt x="12530" y="15289"/>
                  <a:pt x="12530" y="15291"/>
                  <a:pt x="12530" y="15294"/>
                </a:cubicBezTo>
                <a:cubicBezTo>
                  <a:pt x="12457" y="15440"/>
                  <a:pt x="12112" y="15575"/>
                  <a:pt x="12102" y="15542"/>
                </a:cubicBezTo>
                <a:cubicBezTo>
                  <a:pt x="12096" y="15542"/>
                  <a:pt x="12091" y="15542"/>
                  <a:pt x="12086" y="15542"/>
                </a:cubicBezTo>
                <a:cubicBezTo>
                  <a:pt x="12086" y="15543"/>
                  <a:pt x="12086" y="15545"/>
                  <a:pt x="12086" y="15546"/>
                </a:cubicBezTo>
                <a:cubicBezTo>
                  <a:pt x="12024" y="15564"/>
                  <a:pt x="11774" y="15472"/>
                  <a:pt x="11774" y="15414"/>
                </a:cubicBezTo>
                <a:cubicBezTo>
                  <a:pt x="11771" y="15413"/>
                  <a:pt x="11768" y="15411"/>
                  <a:pt x="11766" y="15410"/>
                </a:cubicBezTo>
                <a:cubicBezTo>
                  <a:pt x="11664" y="15004"/>
                  <a:pt x="11893" y="15116"/>
                  <a:pt x="11910" y="14830"/>
                </a:cubicBezTo>
                <a:close/>
              </a:path>
            </a:pathLst>
          </a:custGeom>
          <a:solidFill>
            <a:srgbClr val="BDD7EE"/>
          </a:solidFill>
          <a:ln w="0" cap="flat">
            <a:noFill/>
            <a:prstDash val="solid"/>
            <a:miter lim="800000"/>
          </a:ln>
        </p:spPr>
        <p:txBody>
          <a:bodyPr vert="horz" wrap="square" lIns="91439" tIns="45719" rIns="91439" bIns="45719" numCol="1" anchor="t" anchorCtr="0" compatLnSpc="1"/>
          <a:lstStyle/>
          <a:p>
            <a:pPr defTabSz="914400"/>
            <a:endParaRPr lang="zh-CN" altLang="en-US" sz="1865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872730" y="2475865"/>
            <a:ext cx="221615" cy="225425"/>
          </a:xfrm>
          <a:prstGeom prst="ellipse">
            <a:avLst/>
          </a:prstGeom>
          <a:noFill/>
          <a:ln w="38100"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597775" y="5519420"/>
            <a:ext cx="194945" cy="203835"/>
          </a:xfrm>
          <a:prstGeom prst="ellipse">
            <a:avLst/>
          </a:prstGeom>
          <a:noFill/>
          <a:ln w="38100"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551545" y="3987800"/>
            <a:ext cx="207010" cy="205105"/>
          </a:xfrm>
          <a:prstGeom prst="ellipse">
            <a:avLst/>
          </a:prstGeom>
          <a:noFill/>
          <a:ln w="38100"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418195" y="4278630"/>
            <a:ext cx="4007485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Norwegian Wood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(244)</a:t>
            </a:r>
            <a:endParaRPr lang="zh-CN" alt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Besiege a City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(237)</a:t>
            </a:r>
            <a:endParaRPr lang="zh-CN" alt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emembrance of Earth's Past (220)</a:t>
            </a:r>
            <a:endParaRPr lang="en-US" altLang="zh-CN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 Vinci Code (199)</a:t>
            </a:r>
            <a:endParaRPr lang="en-US" altLang="zh-CN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Unbearable Lightness of Being (192)</a:t>
            </a:r>
            <a:endParaRPr lang="en-US" altLang="zh-CN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76376" y="682807"/>
            <a:ext cx="58451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Distriction and the Most Popular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47207" y="2717331"/>
            <a:ext cx="88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Beijing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55918" y="398916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Shanghai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19614" y="5140813"/>
            <a:ext cx="131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Guangzhou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弧形 26"/>
          <p:cNvSpPr/>
          <p:nvPr/>
        </p:nvSpPr>
        <p:spPr>
          <a:xfrm rot="7859297">
            <a:off x="5352723" y="4362038"/>
            <a:ext cx="1869813" cy="2151865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-1" fmla="*/ 2173951 w 3604802"/>
              <a:gd name="connsiteY0-2" fmla="*/ 38790 h 3612059"/>
              <a:gd name="connsiteX1-3" fmla="*/ 3604801 w 3604802"/>
              <a:gd name="connsiteY1-4" fmla="*/ 1806030 h 3612059"/>
              <a:gd name="connsiteX0-5" fmla="*/ 371550 w 1802400"/>
              <a:gd name="connsiteY0-6" fmla="*/ 58389 h 1825629"/>
              <a:gd name="connsiteX1-7" fmla="*/ 1802400 w 1802400"/>
              <a:gd name="connsiteY1-8" fmla="*/ 1825629 h 1825629"/>
              <a:gd name="connsiteX2-9" fmla="*/ 0 w 1802400"/>
              <a:gd name="connsiteY2-10" fmla="*/ 1825629 h 1825629"/>
              <a:gd name="connsiteX3-11" fmla="*/ 371550 w 1802400"/>
              <a:gd name="connsiteY3-12" fmla="*/ 58389 h 1825629"/>
              <a:gd name="connsiteX0-13" fmla="*/ 310599 w 1802400"/>
              <a:gd name="connsiteY0-14" fmla="*/ 0 h 1825629"/>
              <a:gd name="connsiteX1-15" fmla="*/ 1802400 w 1802400"/>
              <a:gd name="connsiteY1-16" fmla="*/ 1825629 h 1825629"/>
              <a:gd name="connsiteX0-17" fmla="*/ 320330 w 1802400"/>
              <a:gd name="connsiteY0-18" fmla="*/ 0 h 1835789"/>
              <a:gd name="connsiteX1-19" fmla="*/ 1802400 w 1802400"/>
              <a:gd name="connsiteY1-20" fmla="*/ 1835789 h 1835789"/>
              <a:gd name="connsiteX2-21" fmla="*/ 0 w 1802400"/>
              <a:gd name="connsiteY2-22" fmla="*/ 1835789 h 1835789"/>
              <a:gd name="connsiteX3-23" fmla="*/ 320330 w 1802400"/>
              <a:gd name="connsiteY3-24" fmla="*/ 0 h 1835789"/>
              <a:gd name="connsiteX0-25" fmla="*/ 310599 w 1802400"/>
              <a:gd name="connsiteY0-26" fmla="*/ 10160 h 1835789"/>
              <a:gd name="connsiteX1-27" fmla="*/ 1802400 w 1802400"/>
              <a:gd name="connsiteY1-28" fmla="*/ 1835789 h 18357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 w="6350" cap="flat" cmpd="sng" algn="ctr">
            <a:solidFill>
              <a:srgbClr val="000000"/>
            </a:solidFill>
            <a:prstDash val="solid"/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弧形 26"/>
          <p:cNvSpPr/>
          <p:nvPr/>
        </p:nvSpPr>
        <p:spPr>
          <a:xfrm rot="18724233">
            <a:off x="8217535" y="2280920"/>
            <a:ext cx="497205" cy="693420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-1" fmla="*/ 2173951 w 3604802"/>
              <a:gd name="connsiteY0-2" fmla="*/ 38790 h 3612059"/>
              <a:gd name="connsiteX1-3" fmla="*/ 3604801 w 3604802"/>
              <a:gd name="connsiteY1-4" fmla="*/ 1806030 h 3612059"/>
              <a:gd name="connsiteX0-5" fmla="*/ 371550 w 1802400"/>
              <a:gd name="connsiteY0-6" fmla="*/ 58389 h 1825629"/>
              <a:gd name="connsiteX1-7" fmla="*/ 1802400 w 1802400"/>
              <a:gd name="connsiteY1-8" fmla="*/ 1825629 h 1825629"/>
              <a:gd name="connsiteX2-9" fmla="*/ 0 w 1802400"/>
              <a:gd name="connsiteY2-10" fmla="*/ 1825629 h 1825629"/>
              <a:gd name="connsiteX3-11" fmla="*/ 371550 w 1802400"/>
              <a:gd name="connsiteY3-12" fmla="*/ 58389 h 1825629"/>
              <a:gd name="connsiteX0-13" fmla="*/ 310599 w 1802400"/>
              <a:gd name="connsiteY0-14" fmla="*/ 0 h 1825629"/>
              <a:gd name="connsiteX1-15" fmla="*/ 1802400 w 1802400"/>
              <a:gd name="connsiteY1-16" fmla="*/ 1825629 h 1825629"/>
              <a:gd name="connsiteX0-17" fmla="*/ 320330 w 1802400"/>
              <a:gd name="connsiteY0-18" fmla="*/ 0 h 1835789"/>
              <a:gd name="connsiteX1-19" fmla="*/ 1802400 w 1802400"/>
              <a:gd name="connsiteY1-20" fmla="*/ 1835789 h 1835789"/>
              <a:gd name="connsiteX2-21" fmla="*/ 0 w 1802400"/>
              <a:gd name="connsiteY2-22" fmla="*/ 1835789 h 1835789"/>
              <a:gd name="connsiteX3-23" fmla="*/ 320330 w 1802400"/>
              <a:gd name="connsiteY3-24" fmla="*/ 0 h 1835789"/>
              <a:gd name="connsiteX0-25" fmla="*/ 310599 w 1802400"/>
              <a:gd name="connsiteY0-26" fmla="*/ 10160 h 1835789"/>
              <a:gd name="connsiteX1-27" fmla="*/ 1802400 w 1802400"/>
              <a:gd name="connsiteY1-28" fmla="*/ 1835789 h 18357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 w="6350" cap="flat" cmpd="sng" algn="ctr">
            <a:solidFill>
              <a:srgbClr val="000000"/>
            </a:solidFill>
            <a:prstDash val="solid"/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弧形 26"/>
          <p:cNvSpPr/>
          <p:nvPr/>
        </p:nvSpPr>
        <p:spPr>
          <a:xfrm rot="19473512">
            <a:off x="8891410" y="3940631"/>
            <a:ext cx="576039" cy="641492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-1" fmla="*/ 2173951 w 3604802"/>
              <a:gd name="connsiteY0-2" fmla="*/ 38790 h 3612059"/>
              <a:gd name="connsiteX1-3" fmla="*/ 3604801 w 3604802"/>
              <a:gd name="connsiteY1-4" fmla="*/ 1806030 h 3612059"/>
              <a:gd name="connsiteX0-5" fmla="*/ 371550 w 1802400"/>
              <a:gd name="connsiteY0-6" fmla="*/ 58389 h 1825629"/>
              <a:gd name="connsiteX1-7" fmla="*/ 1802400 w 1802400"/>
              <a:gd name="connsiteY1-8" fmla="*/ 1825629 h 1825629"/>
              <a:gd name="connsiteX2-9" fmla="*/ 0 w 1802400"/>
              <a:gd name="connsiteY2-10" fmla="*/ 1825629 h 1825629"/>
              <a:gd name="connsiteX3-11" fmla="*/ 371550 w 1802400"/>
              <a:gd name="connsiteY3-12" fmla="*/ 58389 h 1825629"/>
              <a:gd name="connsiteX0-13" fmla="*/ 310599 w 1802400"/>
              <a:gd name="connsiteY0-14" fmla="*/ 0 h 1825629"/>
              <a:gd name="connsiteX1-15" fmla="*/ 1802400 w 1802400"/>
              <a:gd name="connsiteY1-16" fmla="*/ 1825629 h 1825629"/>
              <a:gd name="connsiteX0-17" fmla="*/ 320330 w 1802400"/>
              <a:gd name="connsiteY0-18" fmla="*/ 0 h 1835789"/>
              <a:gd name="connsiteX1-19" fmla="*/ 1802400 w 1802400"/>
              <a:gd name="connsiteY1-20" fmla="*/ 1835789 h 1835789"/>
              <a:gd name="connsiteX2-21" fmla="*/ 0 w 1802400"/>
              <a:gd name="connsiteY2-22" fmla="*/ 1835789 h 1835789"/>
              <a:gd name="connsiteX3-23" fmla="*/ 320330 w 1802400"/>
              <a:gd name="connsiteY3-24" fmla="*/ 0 h 1835789"/>
              <a:gd name="connsiteX0-25" fmla="*/ 310599 w 1802400"/>
              <a:gd name="connsiteY0-26" fmla="*/ 10160 h 1835789"/>
              <a:gd name="connsiteX1-27" fmla="*/ 1802400 w 1802400"/>
              <a:gd name="connsiteY1-28" fmla="*/ 1835789 h 18357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 w="6350" cap="flat" cmpd="sng" algn="ctr">
            <a:solidFill>
              <a:srgbClr val="000000"/>
            </a:solidFill>
            <a:prstDash val="solid"/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箭头: 五边形 2"/>
          <p:cNvSpPr/>
          <p:nvPr/>
        </p:nvSpPr>
        <p:spPr>
          <a:xfrm>
            <a:off x="1" y="171471"/>
            <a:ext cx="3260435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4305" y="160655"/>
            <a:ext cx="1831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 3</a:t>
            </a:r>
            <a:endParaRPr lang="en-US" altLang="zh-CN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758405" y="1227052"/>
            <a:ext cx="3249930" cy="2584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Besiege a City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(316)</a:t>
            </a:r>
            <a:endParaRPr lang="zh-CN" altLang="en-US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Norwegian Wood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(308)</a:t>
            </a:r>
            <a:endParaRPr lang="zh-CN" altLang="en-US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Remembrance of Eart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h's Past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                   (290)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 The Da Vinci Code (274)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To Live (268)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2138045" y="3554730"/>
            <a:ext cx="40043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Besiege a City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(60)</a:t>
            </a:r>
            <a:endParaRPr lang="zh-CN" altLang="en-US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Norwegian Wood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(57)</a:t>
            </a:r>
            <a:endParaRPr lang="zh-CN" altLang="en-US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Unbearable Lightness of Being (45)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Da Vinci Code (45)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 Petit Prince (38)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4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9" grpId="0"/>
          <p:bldP spid="20" grpId="0"/>
          <p:bldP spid="21" grpId="0"/>
          <p:bldP spid="22" grpId="0"/>
          <p:bldP spid="28" grpId="0" bldLvl="0" animBg="1"/>
          <p:bldP spid="29" grpId="0" bldLvl="0" animBg="1"/>
          <p:bldP spid="30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4" presetID="4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9" grpId="0"/>
          <p:bldP spid="20" grpId="0"/>
          <p:bldP spid="21" grpId="0"/>
          <p:bldP spid="22" grpId="0"/>
          <p:bldP spid="28" grpId="0" bldLvl="0" animBg="1"/>
          <p:bldP spid="29" grpId="0" bldLvl="0" animBg="1"/>
          <p:bldP spid="30" grpId="0" bldLvl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5" y="4445"/>
            <a:ext cx="12191365" cy="6858635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335405" y="1438910"/>
            <a:ext cx="1006221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Movie and Book Recommendation</a:t>
            </a:r>
            <a:r>
              <a:rPr lang="en-US" altLang="zh-CN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6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箭头: 五边形 2"/>
          <p:cNvSpPr/>
          <p:nvPr/>
        </p:nvSpPr>
        <p:spPr>
          <a:xfrm>
            <a:off x="635" y="465455"/>
            <a:ext cx="3649980" cy="6438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760" y="414020"/>
            <a:ext cx="307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spc="30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Data Mining</a:t>
            </a:r>
            <a:endParaRPr lang="en-US" altLang="zh-CN" sz="3600" b="1" spc="300">
              <a:solidFill>
                <a:schemeClr val="bg1"/>
              </a:solidFill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335405" y="2414270"/>
            <a:ext cx="9521190" cy="249999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47215" y="2252345"/>
            <a:ext cx="86474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history</a:t>
            </a:r>
            <a:endParaRPr lang="en-US" altLang="zh-CN" sz="36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Association Analysis (The Apriori Principle)</a:t>
            </a:r>
            <a:endParaRPr lang="en-US" altLang="zh-CN" sz="36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R, mysql and Python </a:t>
            </a:r>
            <a:endParaRPr lang="en-US" altLang="zh-CN" sz="36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箭头: 五边形 2"/>
          <p:cNvSpPr/>
          <p:nvPr/>
        </p:nvSpPr>
        <p:spPr>
          <a:xfrm>
            <a:off x="11573" y="171471"/>
            <a:ext cx="2352936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3561" y="149214"/>
            <a:ext cx="3128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Introduction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4206" y="834886"/>
            <a:ext cx="4814916" cy="8064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eople are paying more and more attention to culture life.</a:t>
            </a:r>
            <a:endParaRPr lang="en-US" altLang="zh-C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6"/>
          <p:cNvSpPr/>
          <p:nvPr/>
        </p:nvSpPr>
        <p:spPr>
          <a:xfrm>
            <a:off x="623570" y="2250440"/>
            <a:ext cx="4835525" cy="12109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nderstand people's preferences for cultural types by studying movies and books data .</a:t>
            </a:r>
            <a:endParaRPr lang="en-US" altLang="zh-C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下箭头 8"/>
          <p:cNvSpPr/>
          <p:nvPr/>
        </p:nvSpPr>
        <p:spPr>
          <a:xfrm>
            <a:off x="2884343" y="1741873"/>
            <a:ext cx="314960" cy="49784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8"/>
          <p:cNvSpPr/>
          <p:nvPr/>
        </p:nvSpPr>
        <p:spPr>
          <a:xfrm>
            <a:off x="2873720" y="3551408"/>
            <a:ext cx="314960" cy="49784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6"/>
          <p:cNvSpPr/>
          <p:nvPr/>
        </p:nvSpPr>
        <p:spPr>
          <a:xfrm>
            <a:off x="183515" y="4140200"/>
            <a:ext cx="5760085" cy="14668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elp people enrich their cultural life</a:t>
            </a:r>
            <a:endParaRPr lang="en-US" altLang="zh-C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ompanies can also get some suggestions</a:t>
            </a:r>
            <a:endParaRPr lang="en-US" altLang="zh-C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upload.wikimedia.org/wikipedia/zh/a/af/Shawshan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337" y="3275388"/>
            <a:ext cx="2072949" cy="30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仿生人会梦见电子羊吗？，PDF电子书下载- 拥书百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330" y="3275388"/>
            <a:ext cx="2133293" cy="302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三体(小说) 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04" y="410823"/>
            <a:ext cx="1775342" cy="256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你的名字。 - Wikiw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49" y="410823"/>
            <a:ext cx="1833769" cy="25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千与千寻》：宫崎骏的环保理想_异次元_澎湃新闻-The Pa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041" y="410824"/>
            <a:ext cx="1776592" cy="25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箭头: 五边形 2"/>
          <p:cNvSpPr/>
          <p:nvPr/>
        </p:nvSpPr>
        <p:spPr>
          <a:xfrm>
            <a:off x="635" y="465455"/>
            <a:ext cx="3649980" cy="6438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8760" y="414020"/>
            <a:ext cx="307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pc="3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Data Mining</a:t>
            </a:r>
            <a:endParaRPr lang="en-US" altLang="zh-CN" sz="3600" b="1" spc="3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700" y="1602105"/>
            <a:ext cx="2788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Apriori Principle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4055110" y="969645"/>
            <a:ext cx="194945" cy="1724660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51045" y="765810"/>
            <a:ext cx="3258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frequent item set mining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51045" y="2425700"/>
            <a:ext cx="31610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association rule learning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40055" y="3575685"/>
            <a:ext cx="2235200" cy="3930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arules，arulesViz</a:t>
            </a:r>
            <a:endParaRPr lang="zh-CN" alt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7575" y="3115310"/>
            <a:ext cx="1376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 Library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>
            <a:stCxn id="10" idx="3"/>
          </p:cNvCxnSpPr>
          <p:nvPr/>
        </p:nvCxnSpPr>
        <p:spPr>
          <a:xfrm flipV="1">
            <a:off x="2675255" y="3769360"/>
            <a:ext cx="1668145" cy="317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4343400" y="3575685"/>
            <a:ext cx="2235200" cy="3930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Apriori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23210" y="3308985"/>
            <a:ext cx="12319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43400" y="4919345"/>
            <a:ext cx="2235200" cy="3930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association rules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6" name="直接箭头连接符 15"/>
          <p:cNvCxnSpPr>
            <a:stCxn id="13" idx="2"/>
            <a:endCxn id="15" idx="0"/>
          </p:cNvCxnSpPr>
          <p:nvPr/>
        </p:nvCxnSpPr>
        <p:spPr>
          <a:xfrm>
            <a:off x="5461000" y="3968750"/>
            <a:ext cx="0" cy="95059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43400" y="4053840"/>
            <a:ext cx="2287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 Library </a:t>
            </a:r>
            <a:r>
              <a:rPr lang="en-US" altLang="zh-CN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arules</a:t>
            </a:r>
            <a:endParaRPr lang="en-US" altLang="zh-CN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343400" y="6256655"/>
            <a:ext cx="2235200" cy="3930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rules.csv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461000" y="5306060"/>
            <a:ext cx="0" cy="95059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343400" y="5619750"/>
            <a:ext cx="2287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remove repetition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6584315" y="6478905"/>
            <a:ext cx="1668145" cy="317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020560" y="6018530"/>
            <a:ext cx="656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8258175" y="6256655"/>
            <a:ext cx="2753360" cy="3930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distribution diagram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792855" y="4537710"/>
            <a:ext cx="1668145" cy="317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75945" y="4354830"/>
            <a:ext cx="3262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support and confidence limitation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/>
          <p:cNvCxnSpPr>
            <a:stCxn id="18" idx="1"/>
            <a:endCxn id="28" idx="3"/>
          </p:cNvCxnSpPr>
          <p:nvPr/>
        </p:nvCxnSpPr>
        <p:spPr>
          <a:xfrm flipH="1">
            <a:off x="2673350" y="6453505"/>
            <a:ext cx="1670050" cy="127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440055" y="6257925"/>
            <a:ext cx="2233295" cy="3930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recommendation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76880" y="5901690"/>
            <a:ext cx="10293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箭头: 五边形 2"/>
          <p:cNvSpPr/>
          <p:nvPr/>
        </p:nvSpPr>
        <p:spPr>
          <a:xfrm>
            <a:off x="635" y="465455"/>
            <a:ext cx="3649980" cy="64389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8760" y="414020"/>
            <a:ext cx="307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pc="3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Data Mining</a:t>
            </a:r>
            <a:endParaRPr lang="en-US" altLang="zh-CN" sz="3600" b="1" spc="3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 descr="movie_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" y="1276985"/>
            <a:ext cx="4197985" cy="2823210"/>
          </a:xfrm>
          <a:prstGeom prst="rect">
            <a:avLst/>
          </a:prstGeom>
        </p:spPr>
      </p:pic>
      <p:pic>
        <p:nvPicPr>
          <p:cNvPr id="6" name="图片 5" descr="book_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" y="4100195"/>
            <a:ext cx="4198620" cy="26993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2325" y="1109345"/>
            <a:ext cx="31400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Movie and Book Association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1639570"/>
            <a:ext cx="6699885" cy="114173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4652645" y="-1905"/>
            <a:ext cx="0" cy="687705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3881120"/>
            <a:ext cx="6712585" cy="20840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16240" y="1005840"/>
            <a:ext cx="1085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_1"/>
          <p:cNvSpPr/>
          <p:nvPr/>
        </p:nvSpPr>
        <p:spPr>
          <a:xfrm>
            <a:off x="635" y="1888490"/>
            <a:ext cx="12192000" cy="290322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22000" b="-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15" y="1894868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-39551" y="1888756"/>
            <a:ext cx="4383314" cy="2903718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4598123" y="2879428"/>
            <a:ext cx="8248261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Conclusion</a:t>
            </a:r>
            <a:endParaRPr lang="en-US" altLang="zh-CN" sz="5400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110137"/>
            <a:ext cx="1852569" cy="19888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05</a:t>
            </a:r>
            <a:endParaRPr lang="en-US" altLang="zh-CN" sz="9600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箭头: 五边形 2"/>
          <p:cNvSpPr/>
          <p:nvPr/>
        </p:nvSpPr>
        <p:spPr>
          <a:xfrm>
            <a:off x="0" y="171450"/>
            <a:ext cx="2432050" cy="51117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8907" y="149214"/>
            <a:ext cx="515505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6084" y="1083151"/>
            <a:ext cx="11074401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Abundant data for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Schemas satisfying BCNF form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user-friendly interface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outcomes: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Popularity vs quality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 movies with distinct types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3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 yield of different countries in the past 60 years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 and reader tastes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3437890" y="882650"/>
            <a:ext cx="273050" cy="1236980"/>
          </a:xfrm>
          <a:prstGeom prst="leftBrace">
            <a:avLst>
              <a:gd name="adj1" fmla="val 221172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28465" y="147955"/>
            <a:ext cx="32651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Douban Database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7960" y="671195"/>
            <a:ext cx="393001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value analysis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research on cultural industry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箭头: 五边形 2"/>
          <p:cNvSpPr/>
          <p:nvPr/>
        </p:nvSpPr>
        <p:spPr>
          <a:xfrm>
            <a:off x="11573" y="171471"/>
            <a:ext cx="2352936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3561" y="149214"/>
            <a:ext cx="312880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References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00355" y="953785"/>
            <a:ext cx="10791289" cy="55525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https://github.com/weizhixiaoyi/DouBan-Spider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https://www.douban.com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_1"/>
          <p:cNvSpPr/>
          <p:nvPr/>
        </p:nvSpPr>
        <p:spPr>
          <a:xfrm>
            <a:off x="635" y="1888490"/>
            <a:ext cx="12192000" cy="290322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22000" b="-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15" y="1884708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3592283" y="2128858"/>
            <a:ext cx="8248261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ea"/>
                <a:sym typeface="Noto Serif CJK SC" panose="02020400000000000000" pitchFamily="18" charset="-122"/>
              </a:rPr>
              <a:t>Schema &amp; ER Diagram</a:t>
            </a:r>
            <a:r>
              <a:rPr lang="en-US" altLang="zh-CN" sz="600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 </a:t>
            </a:r>
            <a:endParaRPr lang="en-US" altLang="zh-CN" sz="6000" b="1" dirty="0">
              <a:solidFill>
                <a:schemeClr val="bg1"/>
              </a:solidFill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-4650" y="1888121"/>
            <a:ext cx="3149923" cy="2903718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9888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Noto Serif CJK SC" panose="02020400000000000000" pitchFamily="18" charset="-122"/>
              </a:rPr>
              <a:t>01</a:t>
            </a:r>
            <a:endParaRPr lang="en-US" altLang="zh-CN" sz="9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83330" y="3143885"/>
            <a:ext cx="733552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Normalization: From 1NF to BCNF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  <a:sym typeface="+mn-ea"/>
              </a:rPr>
              <a:t>Process of drawing ER diagrams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五边形 2"/>
          <p:cNvSpPr/>
          <p:nvPr/>
        </p:nvSpPr>
        <p:spPr>
          <a:xfrm>
            <a:off x="0" y="171471"/>
            <a:ext cx="4036291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599" y="149214"/>
            <a:ext cx="396969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Normalization: 1NF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82660" y="97790"/>
            <a:ext cx="3465830" cy="2553335"/>
            <a:chOff x="12744" y="-3866"/>
            <a:chExt cx="5458" cy="4021"/>
          </a:xfrm>
        </p:grpSpPr>
        <p:sp>
          <p:nvSpPr>
            <p:cNvPr id="6" name="圆角矩形 5"/>
            <p:cNvSpPr/>
            <p:nvPr/>
          </p:nvSpPr>
          <p:spPr>
            <a:xfrm>
              <a:off x="12744" y="-3856"/>
              <a:ext cx="5458" cy="372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2819" y="-3866"/>
              <a:ext cx="5308" cy="4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1NF </a:t>
              </a:r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relation schema R is in first normal form (1NF) if the domains of all attributes of R are atomic.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4240" y="1132205"/>
            <a:ext cx="796036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“movie_person” as an example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movie_person(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movie_person_id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movie_peroson_name, gerder, constellation, birthday, location, profession)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" y="2651125"/>
            <a:ext cx="9225280" cy="9575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38105" y="3004185"/>
            <a:ext cx="15151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atomic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 descr="D:\Study\Junior_Spring\CSC3170\csc3170project\2.png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43773" y="4839335"/>
            <a:ext cx="6031865" cy="126936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553960" y="5055870"/>
            <a:ext cx="973455" cy="10312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4885055" y="3750310"/>
            <a:ext cx="0" cy="9410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238105" y="5274945"/>
            <a:ext cx="15151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1NF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五边形 2"/>
          <p:cNvSpPr/>
          <p:nvPr/>
        </p:nvSpPr>
        <p:spPr>
          <a:xfrm>
            <a:off x="0" y="171471"/>
            <a:ext cx="4036291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599" y="149214"/>
            <a:ext cx="396969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Normalization: 2NF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82660" y="97790"/>
            <a:ext cx="3465830" cy="2861310"/>
            <a:chOff x="12744" y="-3866"/>
            <a:chExt cx="5458" cy="4506"/>
          </a:xfrm>
        </p:grpSpPr>
        <p:sp>
          <p:nvSpPr>
            <p:cNvPr id="6" name="圆角矩形 5"/>
            <p:cNvSpPr/>
            <p:nvPr/>
          </p:nvSpPr>
          <p:spPr>
            <a:xfrm>
              <a:off x="12744" y="-3856"/>
              <a:ext cx="5458" cy="408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2819" y="-3866"/>
              <a:ext cx="5308" cy="4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2NF </a:t>
              </a:r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relation schema R is in second normal form (2NF) if every nonprime attribute A in R is fully functionally dependent on the primary key 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(assuming it is the only candidate key)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4240" y="1132205"/>
            <a:ext cx="796036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“movie_person” as an example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movie_person(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movie_person_id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movie_peroson_name, gerder, constellation, birthday, location, profession)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55585" y="4119245"/>
            <a:ext cx="43364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2.not functionally dependent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 descr="D:\Study\Junior_Spring\CSC3170\csc3170project\2.png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79613" y="2794635"/>
            <a:ext cx="6031865" cy="126936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268845" y="2828290"/>
            <a:ext cx="837565" cy="12503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19300" y="2828290"/>
            <a:ext cx="5202555" cy="12439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4020" y="4119245"/>
            <a:ext cx="36220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problem1. redundency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 descr="D:\Study\Junior_Spring\CSC3170\csc3170project\3.png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283" y="5440045"/>
            <a:ext cx="5671185" cy="1233805"/>
          </a:xfrm>
          <a:prstGeom prst="rect">
            <a:avLst/>
          </a:prstGeom>
        </p:spPr>
      </p:pic>
      <p:pic>
        <p:nvPicPr>
          <p:cNvPr id="15" name="图片 14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685" y="5401310"/>
            <a:ext cx="2386330" cy="122872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3039110" y="4182110"/>
            <a:ext cx="1572895" cy="6642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349240" y="4175760"/>
            <a:ext cx="3325495" cy="6191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99745" y="4729480"/>
            <a:ext cx="712914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movie_person(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movie_person_id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movie_peroson_name, gerder, constellation, birthday, location)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78345" y="4776470"/>
            <a:ext cx="753745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movie_profession(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movie_person_id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93265" y="4835525"/>
            <a:ext cx="8571865" cy="15779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五边形 2"/>
          <p:cNvSpPr/>
          <p:nvPr/>
        </p:nvSpPr>
        <p:spPr>
          <a:xfrm>
            <a:off x="0" y="171450"/>
            <a:ext cx="5568950" cy="51117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675" y="149225"/>
            <a:ext cx="5502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Normalization: 3NF &amp; BCNF</a:t>
            </a:r>
            <a:r>
              <a:rPr lang="en-US" altLang="zh-CN" sz="2800" b="1" dirty="0">
                <a:solidFill>
                  <a:schemeClr val="bg1"/>
                </a:solidFill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 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2115820" y="682625"/>
            <a:ext cx="796036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“movie_person” as an example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图片 13" descr="D:\Study\Junior_Spring\CSC3170\csc3170project\3.png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95688" y="1724025"/>
            <a:ext cx="4999990" cy="1233805"/>
          </a:xfrm>
          <a:prstGeom prst="rect">
            <a:avLst/>
          </a:prstGeom>
        </p:spPr>
      </p:pic>
      <p:pic>
        <p:nvPicPr>
          <p:cNvPr id="15" name="图片 14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0" y="3361690"/>
            <a:ext cx="2386330" cy="12287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720340" y="1017270"/>
            <a:ext cx="866394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movie_person(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movie_person_id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movie_peroson_name, gerder, constellation, birthday, location)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01545" y="4568190"/>
            <a:ext cx="9410700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3NF: Satisfies 2NF and has no transitive dependency                       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BCNF: Satisfies BCNF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Every determinant is a superkey.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750" y="5004435"/>
            <a:ext cx="310436" cy="2329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750" y="5928995"/>
            <a:ext cx="310436" cy="2329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53485" y="2993390"/>
            <a:ext cx="4685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movie_profession(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movie_person_id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 </a:t>
            </a:r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profession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箭头: 五边形 2"/>
          <p:cNvSpPr/>
          <p:nvPr/>
        </p:nvSpPr>
        <p:spPr>
          <a:xfrm>
            <a:off x="0" y="171471"/>
            <a:ext cx="2326640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33917" y="149214"/>
            <a:ext cx="302809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ERD design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  <p:pic>
        <p:nvPicPr>
          <p:cNvPr id="2" name="图片 1" descr="D:\Study\Junior_Spring\CSC3170\csc3170project\ER.pngER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42025" y="635"/>
            <a:ext cx="5561330" cy="69748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9705" y="1072515"/>
            <a:ext cx="6436360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Movie, Book and User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Mainly uses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as less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redundancy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possible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satisfies BCNF but is dependency preserving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 clear structure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_1"/>
          <p:cNvSpPr/>
          <p:nvPr/>
        </p:nvSpPr>
        <p:spPr>
          <a:xfrm>
            <a:off x="635" y="1888490"/>
            <a:ext cx="12192000" cy="290322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22000" b="-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Noto Serif CJK SC" panose="02020400000000000000" pitchFamily="18" charset="-122"/>
                <a:ea typeface="FZHei-B01S" panose="02010601030101010101" pitchFamily="2" charset="-122"/>
                <a:cs typeface="+mn-ea"/>
                <a:sym typeface="Noto Serif CJK SC" panose="02020400000000000000" pitchFamily="18" charset="-122"/>
              </a:rPr>
              <a:t>+</a:t>
            </a:r>
            <a:endParaRPr lang="zh-CN" altLang="en-US" dirty="0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243" y="1888121"/>
            <a:ext cx="12177756" cy="2903718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Noto Serif CJK SC" panose="02020400000000000000" pitchFamily="18" charset="-122"/>
              <a:ea typeface="FZHei-B01S" panose="02010601030101010101" pitchFamily="2" charset="-122"/>
              <a:cs typeface="+mn-ea"/>
              <a:sym typeface="Noto Serif CJK SC" panose="02020400000000000000" pitchFamily="18" charset="-122"/>
            </a:endParaRPr>
          </a:p>
        </p:txBody>
      </p:sp>
      <p:sp>
        <p:nvSpPr>
          <p:cNvPr id="3" name="箭头: 五边形 2"/>
          <p:cNvSpPr/>
          <p:nvPr/>
        </p:nvSpPr>
        <p:spPr>
          <a:xfrm>
            <a:off x="-39551" y="1888756"/>
            <a:ext cx="4383314" cy="2903718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28" name="文本框 12"/>
          <p:cNvSpPr txBox="1"/>
          <p:nvPr/>
        </p:nvSpPr>
        <p:spPr>
          <a:xfrm>
            <a:off x="4715598" y="2879428"/>
            <a:ext cx="8248261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Implementation</a:t>
            </a:r>
            <a:endParaRPr lang="en-US" altLang="zh-CN" sz="5400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5199" y="2303812"/>
            <a:ext cx="1852569" cy="19888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9600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  <a:sym typeface="Noto Serif CJK SC" panose="02020400000000000000" pitchFamily="18" charset="-122"/>
              </a:rPr>
              <a:t>02</a:t>
            </a:r>
            <a:endParaRPr lang="en-US" altLang="zh-CN" sz="9600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  <a:sym typeface="Noto Serif CJK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五边形 2"/>
          <p:cNvSpPr/>
          <p:nvPr/>
        </p:nvSpPr>
        <p:spPr>
          <a:xfrm>
            <a:off x="1" y="171471"/>
            <a:ext cx="3260435" cy="51143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erif CJK SC" panose="02020400000000000000" pitchFamily="18" charset="-122"/>
              <a:ea typeface="FZHei-B01S" panose="02010601030101010101" pitchFamily="2" charset="-122"/>
              <a:sym typeface="Noto Serif CJK SC" panose="020204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835" y="171450"/>
            <a:ext cx="26117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FZHei-B01S" panose="02010601030101010101" pitchFamily="2" charset="-122"/>
                <a:cs typeface="Times New Roman" panose="02020603050405020304" pitchFamily="18" charset="0"/>
              </a:rPr>
              <a:t>Implementation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FZHei-B01S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0845" y="800735"/>
            <a:ext cx="21082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Procedure:</a:t>
            </a:r>
            <a:endParaRPr lang="en-US" altLang="zh-C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rcRect l="21667" r="29467"/>
          <a:stretch>
            <a:fillRect/>
          </a:stretch>
        </p:blipFill>
        <p:spPr>
          <a:xfrm>
            <a:off x="530860" y="1379220"/>
            <a:ext cx="1702435" cy="178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右箭头 4"/>
          <p:cNvSpPr/>
          <p:nvPr/>
        </p:nvSpPr>
        <p:spPr>
          <a:xfrm>
            <a:off x="2344420" y="2127885"/>
            <a:ext cx="1012825" cy="681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3" r:link="rId4"/>
          <a:srcRect t="13320"/>
          <a:stretch>
            <a:fillRect/>
          </a:stretch>
        </p:blipFill>
        <p:spPr>
          <a:xfrm>
            <a:off x="3468370" y="1622425"/>
            <a:ext cx="3736340" cy="2148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816225" y="1100455"/>
            <a:ext cx="52635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Mysql: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tables, implement queries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7315835" y="2190750"/>
            <a:ext cx="1012825" cy="681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5448935" y="4545965"/>
            <a:ext cx="2007870" cy="1944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8755380" y="2758440"/>
            <a:ext cx="2634615" cy="1012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9" r:link="rId10"/>
          <a:stretch>
            <a:fillRect/>
          </a:stretch>
        </p:blipFill>
        <p:spPr>
          <a:xfrm>
            <a:off x="8756174" y="606425"/>
            <a:ext cx="2633662" cy="1771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9665970" y="84455"/>
            <a:ext cx="8140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89110" y="2350770"/>
            <a:ext cx="1368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1320" y="3891915"/>
            <a:ext cx="23050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Connection:</a:t>
            </a:r>
            <a:endParaRPr lang="en-US" altLang="zh-C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1" r:link="rId12"/>
          <a:stretch>
            <a:fillRect/>
          </a:stretch>
        </p:blipFill>
        <p:spPr>
          <a:xfrm>
            <a:off x="9389237" y="4756277"/>
            <a:ext cx="1560576" cy="1560576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247650" y="4427855"/>
            <a:ext cx="2870200" cy="2329180"/>
            <a:chOff x="1266" y="7048"/>
            <a:chExt cx="4520" cy="366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" y="7048"/>
              <a:ext cx="4520" cy="366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63" y="7234"/>
              <a:ext cx="3900" cy="2244"/>
            </a:xfrm>
            <a:prstGeom prst="rect">
              <a:avLst/>
            </a:prstGeom>
          </p:spPr>
        </p:pic>
      </p:grpSp>
      <p:cxnSp>
        <p:nvCxnSpPr>
          <p:cNvPr id="16" name="直接箭头连接符 15"/>
          <p:cNvCxnSpPr/>
          <p:nvPr/>
        </p:nvCxnSpPr>
        <p:spPr>
          <a:xfrm>
            <a:off x="2995295" y="5226050"/>
            <a:ext cx="2790825" cy="6985"/>
          </a:xfrm>
          <a:prstGeom prst="straightConnector1">
            <a:avLst/>
          </a:prstGeom>
          <a:ln w="730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117850" y="4672330"/>
            <a:ext cx="239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website is visited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120890" y="5234940"/>
            <a:ext cx="2372360" cy="5080"/>
          </a:xfrm>
          <a:prstGeom prst="straightConnector1">
            <a:avLst/>
          </a:prstGeom>
          <a:ln w="730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828030" y="4060825"/>
            <a:ext cx="1249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56805" y="4672330"/>
            <a:ext cx="239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mysql query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7088505" y="5726430"/>
            <a:ext cx="2359025" cy="11430"/>
          </a:xfrm>
          <a:prstGeom prst="straightConnector1">
            <a:avLst/>
          </a:prstGeom>
          <a:ln w="730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923530" y="5726430"/>
            <a:ext cx="239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3001010" y="5802630"/>
            <a:ext cx="2797810" cy="23495"/>
          </a:xfrm>
          <a:prstGeom prst="straightConnector1">
            <a:avLst/>
          </a:prstGeom>
          <a:ln w="730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36035" y="5814695"/>
            <a:ext cx="2395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render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0" y="3950335"/>
            <a:ext cx="12202160" cy="158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6835" y="3194050"/>
            <a:ext cx="3042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2 million pieces of data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438,&quot;width&quot;:548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3690</Words>
  <Application>WPS 演示</Application>
  <PresentationFormat>宽屏</PresentationFormat>
  <Paragraphs>315</Paragraphs>
  <Slides>24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Noto Serif CJK SC</vt:lpstr>
      <vt:lpstr>FZHei-B01S</vt:lpstr>
      <vt:lpstr>Times New Roman</vt:lpstr>
      <vt:lpstr>等线</vt:lpstr>
      <vt:lpstr>Calibri</vt:lpstr>
      <vt:lpstr>微软雅黑</vt:lpstr>
      <vt:lpstr>等线 Light</vt:lpstr>
      <vt:lpstr>Arial Unicode MS</vt:lpstr>
      <vt:lpstr>Calibri</vt:lpstr>
      <vt:lpstr>Office 主题​​</vt:lpstr>
      <vt:lpstr>PowerPoint 演示文稿</vt:lpstr>
      <vt:lpstr>PowerPoint 演示文稿</vt:lpstr>
      <vt:lpstr>+</vt:lpstr>
      <vt:lpstr>PowerPoint 演示文稿</vt:lpstr>
      <vt:lpstr>PowerPoint 演示文稿</vt:lpstr>
      <vt:lpstr>PowerPoint 演示文稿</vt:lpstr>
      <vt:lpstr>PowerPoint 演示文稿</vt:lpstr>
      <vt:lpstr>+</vt:lpstr>
      <vt:lpstr>PowerPoint 演示文稿</vt:lpstr>
      <vt:lpstr>+</vt:lpstr>
      <vt:lpstr>PowerPoint 演示文稿</vt:lpstr>
      <vt:lpstr>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+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久夜初晗</cp:lastModifiedBy>
  <cp:revision>28</cp:revision>
  <dcterms:created xsi:type="dcterms:W3CDTF">2021-04-27T11:57:00Z</dcterms:created>
  <dcterms:modified xsi:type="dcterms:W3CDTF">2021-05-01T15:15:46Z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8A3BA53585B047DCBD2525BB7CFFA799</vt:lpwstr>
  </property>
  <property fmtid="{D5CDD505-2E9C-101B-9397-08002B2CF9AE}" pid="3" name="KSOProductBuildVer">
    <vt:lpwstr>2052-11.1.0.10495</vt:lpwstr>
  </property>
</Properties>
</file>